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8" r:id="rId3"/>
    <p:sldId id="270" r:id="rId4"/>
    <p:sldId id="273" r:id="rId5"/>
    <p:sldId id="271" r:id="rId6"/>
    <p:sldId id="275" r:id="rId7"/>
    <p:sldId id="274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EA57F-E12C-4F6F-821B-65811C14BA75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F7E4D-84A2-4859-85AE-D0E0052A44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09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F7E4D-84A2-4859-85AE-D0E0052A44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44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F7E4D-84A2-4859-85AE-D0E0052A44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32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F7E4D-84A2-4859-85AE-D0E0052A44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31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F7E4D-84A2-4859-85AE-D0E0052A44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75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7DAA34-4F06-0959-FEF3-A799D74A547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0FC65AB8-ABE2-E171-DBAA-FD102DD0B2D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93B13A49-535E-9C4B-9CF8-1CEDDEF8176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80A8A39E-2BAB-43D2-9486-2A9502C79634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702ECD7-3341-E7D1-6506-5D6C8F76B5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A06FA34-F2DB-F0E7-6572-784A36BAAA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6859A0D-CE16-4613-980D-B0155C1DA24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38830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2BC1D49-7FD7-E6CA-175D-E1E033FBD7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806C9104-F245-446C-AD6B-9D1EA21C744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3DB99DB-63B4-7493-876F-40DF054BCC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84A54EF0-5261-45A4-AB35-C35E6C3E0635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5973CE7-3CE0-CDBB-84FE-84E9F968131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D4F69B0-F0C4-C422-DAE3-CCE5C1AB97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BDC141F-ED88-4CC1-8599-EC23F6E1A90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07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2DF38E9A-4C1E-AF23-D575-206FA4D89EC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F400625-8708-E49D-6423-1DBEC4BAA73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F6D0FCD-AA45-816B-4AE3-AE9279269D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974A400-0B4D-4EDB-8156-FB9EE741E132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EE52142B-FE2D-28E9-5D8D-0B3EC4138C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B27C0DA-169F-96D2-FDBA-89D317FE52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0205FE8-25D3-43F2-B390-3960D6AD542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37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60B0B2-8CAC-7EC5-C099-CE82A7441A7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B505A3D-1018-5D9A-B246-1B90100BF75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068D96F-8BFE-05E7-351E-DD5B97BE26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B704CEB4-29A5-48DA-B4CA-A5B2329973D9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9FFDE69-DA4B-6C5D-A0C3-1A58BB2DA6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E1E2FD-0241-1995-B8AF-5DA1729B4E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507F0C05-0FA5-4A2E-94BB-0776EEC217A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89501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34DBE31-DB8C-ED9C-F3CA-E54E133FBD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7114B37-60DE-4906-7FF1-62984DE8B1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583A997-681B-3A3D-00AF-721D2A07F8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66121FB8-3BA4-4B9E-B635-87077590471C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2B0819A-CE80-BF19-A00B-D7BBFC97C0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EB37785-F697-A38A-3B32-E6C6E23E0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83DEA98-3E10-4F35-9BD5-C064FE42852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29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6B5A7E6-16D2-4F4E-D41C-17895B2F497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947B696-9CB0-E298-C9BD-0BFE728507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C918EC7E-E5F9-F9EE-6428-F11DEC9048D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6CC9B7A-3D92-33E9-7678-A4F86B1CA5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5795ACC-8902-415D-81E6-6C24FB549876}" type="datetime1">
              <a:rPr lang="cs-CZ"/>
              <a:pPr/>
              <a:t>10.03.2024</a:t>
            </a:fld>
            <a:endParaRPr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8F3D88E-8F46-A449-56BA-1E64F39C51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7045042-75A3-0E6F-522F-C3C852A0FD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9A299970-E1C1-4317-B11C-60972C5153F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735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384EF2-6299-D3BB-5935-DDDFBB7F4C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07459BE0-66A0-0C96-0655-A26760D0F1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47369446-CD47-C534-D57F-DF102D8DC55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E2A7CB7C-8746-AFB5-4DEE-1F97EC2C26F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CD166E96-D6BC-BA67-C19A-3536C1F7D1DE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DDD3472B-FA44-508D-FB3B-9EC56042F8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690B2351-EDD4-4E73-8860-EF0C08CAE31C}" type="datetime1">
              <a:rPr lang="cs-CZ"/>
              <a:pPr/>
              <a:t>10.03.2024</a:t>
            </a:fld>
            <a:endParaRPr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6EA13F82-06D3-520F-9E43-AAE0038228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E7E424B0-0E1C-9DB2-7129-57CBD40D22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B09CC8B6-4A1A-4AA3-B5CB-4F1C4EA4322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755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50BF53-9B30-E487-7331-A5130FE0CA5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8003F7A4-2DC8-FCB7-44C0-D72CEDEB31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F38F89C-3565-4F24-B46F-01CBE4B18FAA}" type="datetime1">
              <a:rPr lang="cs-CZ"/>
              <a:pPr/>
              <a:t>10.03.2024</a:t>
            </a:fld>
            <a:endParaRPr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5DCBC23-41D5-613A-E720-518F2626E8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FA0DC3F9-A1D7-57BE-4FFB-B1440A9E20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5EE19F9-826D-4327-B83B-91158AA3E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265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12C21ED-0C5C-F2D7-2CCF-16004FFF9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0B25345C-FFDF-4813-9BB9-E0D6804EB6E3}" type="datetime1">
              <a:rPr lang="cs-CZ"/>
              <a:pPr/>
              <a:t>10.03.2024</a:t>
            </a:fld>
            <a:endParaRPr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3B546A86-866C-7893-15D9-2FC4669626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9F766F93-E115-E7CF-16AF-9CE238A8B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F1F064C-872E-467B-ACE9-79C87FAE4BA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72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72C5E37-B6EB-0FD4-BBBF-339735F09F1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232794B-B428-A426-3F1D-CB87756D7B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5204E3E-D987-5561-985F-69853FF82D7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F7B2BE2-94E7-9915-911D-F6861A8C0C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E59A7D79-CEA6-4399-A4FB-F67A3F064430}" type="datetime1">
              <a:rPr lang="cs-CZ"/>
              <a:pPr/>
              <a:t>10.03.2024</a:t>
            </a:fld>
            <a:endParaRPr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8BCD49C-CEC4-4948-CC6F-9594F0F989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B5606076-B538-7A9F-735A-AAAB3D59CD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2DF967B-A0DD-4320-B0F3-C5F84FA8463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91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DB0A3F-22E2-DA3F-E0D2-099E00A3B3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F4600F2-8520-5A7B-B3DA-41AD8E9E56F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C80EC35D-3800-6998-5687-AAC27A24DD1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3DBFC4D-87A2-4F65-930F-28E563AE63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E43A7A8-550D-4F67-93BF-4C512F9E306C}" type="datetime1">
              <a:rPr lang="cs-CZ"/>
              <a:pPr/>
              <a:t>10.03.2024</a:t>
            </a:fld>
            <a:endParaRPr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BA6AD74-B971-4AFF-98EE-CC10E656A6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1733520-7326-3205-66C4-279026FEA4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3AF97ADB-F513-4B81-9A19-1CF5D1F0635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008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823E4706-EBF8-32BA-1BF3-AA2402EB8C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7E2ACDF8-8071-B860-3CBD-48DFAD8F44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3A8DD92-C13E-01AD-44C8-0AB55049DDE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1A7C62A8-D4F7-4AF9-9123-660C42808ACB}" type="datetime1">
              <a:rPr lang="cs-CZ"/>
              <a:pPr/>
              <a:t>10.03.2024</a:t>
            </a:fld>
            <a:endParaRPr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A00FE33-C703-52BA-027C-9C12043702F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96E0AF0-D65F-8C29-1F70-CE45E0BEBA4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385435B1-6D92-495E-9AFF-CB0196DF3AD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748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6FEA8D68-4E36-B160-52F3-7AF3E519E54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3F3F3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="" xmlns:a16="http://schemas.microsoft.com/office/drawing/2014/main" id="{9B853C93-B21B-2DC8-5143-F4677E9B62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963878"/>
            <a:ext cx="4654295" cy="493024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Justiční akademie </a:t>
            </a:r>
            <a:br>
              <a:rPr lang="cs-CZ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>
                <a:solidFill>
                  <a:schemeClr val="bg1"/>
                </a:solidFill>
              </a:rPr>
              <a:t>PROBLEM-SOLVING JUSTICE:</a:t>
            </a:r>
            <a:br>
              <a:rPr lang="cs-CZ" sz="3200" b="1" dirty="0">
                <a:solidFill>
                  <a:schemeClr val="bg1"/>
                </a:solidFill>
              </a:rPr>
            </a:br>
            <a:r>
              <a:rPr lang="cs-CZ" sz="2400" b="1" dirty="0">
                <a:solidFill>
                  <a:schemeClr val="bg1"/>
                </a:solidFill>
              </a:rPr>
              <a:t>J</a:t>
            </a:r>
            <a:r>
              <a:rPr lang="cs-CZ" sz="2400" b="1" dirty="0" smtClean="0">
                <a:solidFill>
                  <a:schemeClr val="bg1"/>
                </a:solidFill>
              </a:rPr>
              <a:t>ustice </a:t>
            </a:r>
            <a:r>
              <a:rPr lang="cs-CZ" sz="2400" b="1" dirty="0">
                <a:solidFill>
                  <a:schemeClr val="bg1"/>
                </a:solidFill>
              </a:rPr>
              <a:t>zaměřená na řešení příčin</a:t>
            </a:r>
            <a:br>
              <a:rPr lang="cs-CZ" sz="2400" b="1" dirty="0">
                <a:solidFill>
                  <a:schemeClr val="bg1"/>
                </a:solidFill>
              </a:rPr>
            </a:br>
            <a:r>
              <a:rPr lang="cs-CZ" sz="2200" b="1" dirty="0">
                <a:solidFill>
                  <a:schemeClr val="bg1"/>
                </a:solidFill>
              </a:rPr>
              <a:t/>
            </a:r>
            <a:br>
              <a:rPr lang="cs-CZ" sz="2200" b="1" dirty="0">
                <a:solidFill>
                  <a:schemeClr val="bg1"/>
                </a:solidFill>
              </a:rPr>
            </a:br>
            <a:r>
              <a:rPr lang="cs-CZ" sz="2200" b="1" dirty="0">
                <a:solidFill>
                  <a:schemeClr val="bg1"/>
                </a:solidFill>
              </a:rPr>
              <a:t/>
            </a:r>
            <a:br>
              <a:rPr lang="cs-CZ" sz="2200" b="1" dirty="0">
                <a:solidFill>
                  <a:schemeClr val="bg1"/>
                </a:solidFill>
              </a:rPr>
            </a:br>
            <a:r>
              <a:rPr lang="cs-CZ" sz="2200" b="1" dirty="0">
                <a:solidFill>
                  <a:schemeClr val="bg1"/>
                </a:solidFill>
              </a:rPr>
              <a:t/>
            </a:r>
            <a:br>
              <a:rPr lang="cs-CZ" sz="2200" b="1" dirty="0">
                <a:solidFill>
                  <a:schemeClr val="bg1"/>
                </a:solidFill>
              </a:rPr>
            </a:br>
            <a:r>
              <a:rPr lang="cs-CZ" sz="2200" b="1" dirty="0">
                <a:solidFill>
                  <a:schemeClr val="bg1"/>
                </a:solidFill>
              </a:rPr>
              <a:t/>
            </a:r>
            <a:br>
              <a:rPr lang="cs-CZ" sz="2200" b="1" dirty="0">
                <a:solidFill>
                  <a:schemeClr val="bg1"/>
                </a:solidFill>
              </a:rPr>
            </a:br>
            <a:r>
              <a:rPr lang="cs-CZ" sz="2200" b="1" dirty="0">
                <a:solidFill>
                  <a:schemeClr val="bg1"/>
                </a:solidFill>
              </a:rPr>
              <a:t>Praha, </a:t>
            </a:r>
            <a:r>
              <a:rPr lang="cs-CZ" sz="2200" b="1" dirty="0" smtClean="0">
                <a:solidFill>
                  <a:schemeClr val="bg1"/>
                </a:solidFill>
              </a:rPr>
              <a:t>14</a:t>
            </a:r>
            <a:r>
              <a:rPr lang="es-ES" sz="2200" b="1" dirty="0">
                <a:solidFill>
                  <a:schemeClr val="bg1"/>
                </a:solidFill>
              </a:rPr>
              <a:t>.</a:t>
            </a:r>
            <a:r>
              <a:rPr lang="cs-CZ" sz="2200" b="1" dirty="0">
                <a:solidFill>
                  <a:schemeClr val="bg1"/>
                </a:solidFill>
              </a:rPr>
              <a:t> </a:t>
            </a:r>
            <a:r>
              <a:rPr lang="cs-CZ" sz="2200" b="1" dirty="0" smtClean="0">
                <a:solidFill>
                  <a:schemeClr val="bg1"/>
                </a:solidFill>
              </a:rPr>
              <a:t>– 15. březen</a:t>
            </a:r>
            <a:r>
              <a:rPr lang="es-ES" sz="2200" b="1" dirty="0" smtClean="0">
                <a:solidFill>
                  <a:schemeClr val="bg1"/>
                </a:solidFill>
              </a:rPr>
              <a:t> 202</a:t>
            </a:r>
            <a:r>
              <a:rPr lang="cs-CZ" sz="2200" b="1" dirty="0" smtClean="0">
                <a:solidFill>
                  <a:schemeClr val="bg1"/>
                </a:solidFill>
              </a:rPr>
              <a:t>4</a:t>
            </a:r>
            <a:r>
              <a:rPr lang="cs-CZ" sz="1800" b="1" dirty="0" smtClean="0">
                <a:solidFill>
                  <a:schemeClr val="bg1"/>
                </a:solidFill>
              </a:rPr>
              <a:t/>
            </a:r>
            <a:br>
              <a:rPr lang="cs-CZ" sz="1800" b="1" dirty="0" smtClean="0">
                <a:solidFill>
                  <a:schemeClr val="bg1"/>
                </a:solidFill>
              </a:rPr>
            </a:br>
            <a:r>
              <a:rPr lang="cs-CZ" sz="1800" b="1" dirty="0">
                <a:solidFill>
                  <a:schemeClr val="bg1"/>
                </a:solidFill>
              </a:rPr>
              <a:t/>
            </a:r>
            <a:br>
              <a:rPr lang="cs-CZ" sz="1800" b="1" dirty="0">
                <a:solidFill>
                  <a:schemeClr val="bg1"/>
                </a:solidFill>
              </a:rPr>
            </a:br>
            <a:r>
              <a:rPr lang="cs-CZ" sz="1800" b="1" dirty="0" smtClean="0">
                <a:solidFill>
                  <a:schemeClr val="bg1"/>
                </a:solidFill>
              </a:rPr>
              <a:t/>
            </a:r>
            <a:br>
              <a:rPr lang="cs-CZ" sz="1800" b="1" dirty="0" smtClean="0">
                <a:solidFill>
                  <a:schemeClr val="bg1"/>
                </a:solidFill>
              </a:rPr>
            </a:br>
            <a:r>
              <a:rPr lang="cs-CZ" sz="1800" b="1" dirty="0" smtClean="0">
                <a:solidFill>
                  <a:schemeClr val="bg1"/>
                </a:solidFill>
              </a:rPr>
              <a:t/>
            </a:r>
            <a:br>
              <a:rPr lang="cs-CZ" sz="1800" b="1" dirty="0" smtClean="0">
                <a:solidFill>
                  <a:schemeClr val="bg1"/>
                </a:solidFill>
              </a:rPr>
            </a:br>
            <a:r>
              <a:rPr lang="cs-CZ" sz="1800" b="1" dirty="0">
                <a:solidFill>
                  <a:schemeClr val="bg1"/>
                </a:solidFill>
              </a:rPr>
              <a:t/>
            </a:r>
            <a:br>
              <a:rPr lang="cs-CZ" sz="1800" b="1" dirty="0">
                <a:solidFill>
                  <a:schemeClr val="bg1"/>
                </a:solidFill>
              </a:rPr>
            </a:br>
            <a:r>
              <a:rPr lang="cs-CZ" sz="13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Vladimír Polák, Krajský soud v Ústí nad Labem</a:t>
            </a: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/>
            </a:r>
            <a:br>
              <a:rPr lang="cs-CZ" sz="8000" dirty="0"/>
            </a:br>
            <a:endParaRPr lang="cs-CZ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9">
            <a:extLst>
              <a:ext uri="{FF2B5EF4-FFF2-40B4-BE49-F238E27FC236}">
                <a16:creationId xmlns="" xmlns:a16="http://schemas.microsoft.com/office/drawing/2014/main" id="{35B80849-0A9B-1A8D-D1DA-23CB94962FAB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4296" y="2057400"/>
            <a:ext cx="0" cy="27432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5" name="Zástupný obsah 2">
            <a:extLst>
              <a:ext uri="{FF2B5EF4-FFF2-40B4-BE49-F238E27FC236}">
                <a16:creationId xmlns="" xmlns:a16="http://schemas.microsoft.com/office/drawing/2014/main" id="{2E05E081-7FBD-4380-D903-4B1D41B46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46845" y="963878"/>
            <a:ext cx="7103197" cy="4930243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cs-CZ" sz="4400" b="1" dirty="0" smtClean="0">
                <a:solidFill>
                  <a:schemeClr val="bg1"/>
                </a:solidFill>
                <a:latin typeface="+mn-lt"/>
              </a:rPr>
              <a:t>PROBLEM-SOLVING JUSTICE</a:t>
            </a:r>
          </a:p>
          <a:p>
            <a:pPr marL="0" lvl="0" indent="0" algn="ctr">
              <a:buNone/>
            </a:pPr>
            <a:r>
              <a:rPr lang="cs-CZ" sz="3600" b="1" dirty="0" smtClean="0">
                <a:solidFill>
                  <a:schemeClr val="bg1"/>
                </a:solidFill>
                <a:latin typeface="+mn-lt"/>
              </a:rPr>
              <a:t>Úvod do problematiky</a:t>
            </a:r>
            <a:endParaRPr lang="cs-CZ" sz="36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26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138C25F0-BA6B-D99E-5729-605533CC90D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3" name="Oval 9">
            <a:extLst>
              <a:ext uri="{FF2B5EF4-FFF2-40B4-BE49-F238E27FC236}">
                <a16:creationId xmlns="" xmlns:a16="http://schemas.microsoft.com/office/drawing/2014/main" id="{9560DAF9-A9F1-41E5-8EBA-2D797A1D7B00}"/>
              </a:ext>
            </a:extLst>
          </p:cNvPr>
          <p:cNvSpPr>
            <a:spLocks noMove="1" noResize="1"/>
          </p:cNvSpPr>
          <p:nvPr/>
        </p:nvSpPr>
        <p:spPr>
          <a:xfrm>
            <a:off x="888394" y="1040834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4" name="Oval 11">
            <a:extLst>
              <a:ext uri="{FF2B5EF4-FFF2-40B4-BE49-F238E27FC236}">
                <a16:creationId xmlns="" xmlns:a16="http://schemas.microsoft.com/office/drawing/2014/main" id="{88A3CEFF-7700-E905-D147-EE35D5F05867}"/>
              </a:ext>
            </a:extLst>
          </p:cNvPr>
          <p:cNvSpPr>
            <a:spLocks noMove="1" noResize="1"/>
          </p:cNvSpPr>
          <p:nvPr/>
        </p:nvSpPr>
        <p:spPr>
          <a:xfrm>
            <a:off x="879415" y="102960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AD47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5" name="Oval 13">
            <a:extLst>
              <a:ext uri="{FF2B5EF4-FFF2-40B4-BE49-F238E27FC236}">
                <a16:creationId xmlns="" xmlns:a16="http://schemas.microsoft.com/office/drawing/2014/main" id="{FB92B49C-2E96-0B10-51D6-02E43033734D}"/>
              </a:ext>
            </a:extLst>
          </p:cNvPr>
          <p:cNvSpPr>
            <a:spLocks noMove="1" noResize="1"/>
          </p:cNvSpPr>
          <p:nvPr/>
        </p:nvSpPr>
        <p:spPr>
          <a:xfrm>
            <a:off x="739959" y="93485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000000"/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62F38957-38FF-3232-8BAE-99E75AF125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1877491"/>
            <a:ext cx="4544568" cy="3215368"/>
          </a:xfrm>
        </p:spPr>
        <p:txBody>
          <a:bodyPr anchorCtr="1"/>
          <a:lstStyle/>
          <a:p>
            <a:pPr lvl="0" algn="ctr"/>
            <a:r>
              <a:rPr lang="cs-CZ" dirty="0">
                <a:solidFill>
                  <a:srgbClr val="FFFFFF"/>
                </a:solidFill>
              </a:rPr>
              <a:t>PROBLEM-SOLVING JUSTICE</a:t>
            </a:r>
          </a:p>
        </p:txBody>
      </p:sp>
      <p:grpSp>
        <p:nvGrpSpPr>
          <p:cNvPr id="7" name="Group 15">
            <a:extLst>
              <a:ext uri="{FF2B5EF4-FFF2-40B4-BE49-F238E27FC236}">
                <a16:creationId xmlns="" xmlns:a16="http://schemas.microsoft.com/office/drawing/2014/main" id="{B6F4BAA4-8E1A-4668-F0D9-4517270EBBF2}"/>
              </a:ext>
            </a:extLst>
          </p:cNvPr>
          <p:cNvGrpSpPr/>
          <p:nvPr/>
        </p:nvGrpSpPr>
        <p:grpSpPr>
          <a:xfrm>
            <a:off x="0" y="377894"/>
            <a:ext cx="1861855" cy="717511"/>
            <a:chOff x="0" y="377894"/>
            <a:chExt cx="1861855" cy="717511"/>
          </a:xfrm>
        </p:grpSpPr>
        <p:sp>
          <p:nvSpPr>
            <p:cNvPr id="8" name="Freeform: Shape 16">
              <a:extLst>
                <a:ext uri="{FF2B5EF4-FFF2-40B4-BE49-F238E27FC236}">
                  <a16:creationId xmlns="" xmlns:a16="http://schemas.microsoft.com/office/drawing/2014/main" id="{F0A38DED-12F5-7641-E08F-EE16CC8B4B35}"/>
                </a:ext>
              </a:extLst>
            </p:cNvPr>
            <p:cNvSpPr/>
            <p:nvPr/>
          </p:nvSpPr>
          <p:spPr>
            <a:xfrm>
              <a:off x="0" y="377894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7963"/>
                <a:gd name="f19" fmla="val 39017"/>
                <a:gd name="f20" fmla="val 219283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7963 f28 1"/>
                <a:gd name="f46" fmla="*/ 39017 f28 1"/>
                <a:gd name="f47" fmla="*/ 277779 f28 1"/>
                <a:gd name="f48" fmla="*/ 0 f29 1"/>
                <a:gd name="f49" fmla="*/ 219283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9" name="Freeform: Shape 17">
              <a:extLst>
                <a:ext uri="{FF2B5EF4-FFF2-40B4-BE49-F238E27FC236}">
                  <a16:creationId xmlns="" xmlns:a16="http://schemas.microsoft.com/office/drawing/2014/main" id="{AD7C1E87-12EE-8C7E-ADA1-4E7706525F7F}"/>
                </a:ext>
              </a:extLst>
            </p:cNvPr>
            <p:cNvSpPr/>
            <p:nvPr/>
          </p:nvSpPr>
          <p:spPr>
            <a:xfrm>
              <a:off x="0" y="817629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8208"/>
                <a:gd name="f19" fmla="val 39017"/>
                <a:gd name="f20" fmla="val 219475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8208 f28 1"/>
                <a:gd name="f46" fmla="*/ 39017 f28 1"/>
                <a:gd name="f47" fmla="*/ 277779 f28 1"/>
                <a:gd name="f48" fmla="*/ 0 f29 1"/>
                <a:gd name="f49" fmla="*/ 219475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Graphic 212">
            <a:extLst>
              <a:ext uri="{FF2B5EF4-FFF2-40B4-BE49-F238E27FC236}">
                <a16:creationId xmlns="" xmlns:a16="http://schemas.microsoft.com/office/drawing/2014/main" id="{CAD8BF7E-4805-167D-3A22-6D839298F0E0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1" name="Graphic 212">
            <a:extLst>
              <a:ext uri="{FF2B5EF4-FFF2-40B4-BE49-F238E27FC236}">
                <a16:creationId xmlns="" xmlns:a16="http://schemas.microsoft.com/office/drawing/2014/main" id="{B079A408-0F17-E2CA-800C-EA06C43030AA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2" name="Oval 23">
            <a:extLst>
              <a:ext uri="{FF2B5EF4-FFF2-40B4-BE49-F238E27FC236}">
                <a16:creationId xmlns="" xmlns:a16="http://schemas.microsoft.com/office/drawing/2014/main" id="{42631836-5ACD-8233-7EA3-D6299A880D0D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3" name="Oval 25">
            <a:extLst>
              <a:ext uri="{FF2B5EF4-FFF2-40B4-BE49-F238E27FC236}">
                <a16:creationId xmlns="" xmlns:a16="http://schemas.microsoft.com/office/drawing/2014/main" id="{57A200E6-9FE2-5211-19ED-092D954325E8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4" name="Zástupný obsah 2">
            <a:extLst>
              <a:ext uri="{FF2B5EF4-FFF2-40B4-BE49-F238E27FC236}">
                <a16:creationId xmlns="" xmlns:a16="http://schemas.microsoft.com/office/drawing/2014/main" id="{899F3AB0-513F-E431-E5B4-9A43088DA9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73815" y="377894"/>
            <a:ext cx="6287121" cy="60686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33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000" dirty="0">
                <a:solidFill>
                  <a:schemeClr val="bg1"/>
                </a:solidFill>
              </a:rPr>
              <a:t>Výkon soudní </a:t>
            </a:r>
            <a:r>
              <a:rPr lang="cs-CZ" sz="3000" dirty="0" smtClean="0">
                <a:solidFill>
                  <a:schemeClr val="bg1"/>
                </a:solidFill>
              </a:rPr>
              <a:t>moci, </a:t>
            </a:r>
            <a:r>
              <a:rPr lang="cs-CZ" sz="3000" dirty="0">
                <a:solidFill>
                  <a:schemeClr val="bg1"/>
                </a:solidFill>
              </a:rPr>
              <a:t>při kterém se soudy nad rámec rozhodnutí případu snaží též řešit problémy, které lidi k soudu přivedly.</a:t>
            </a:r>
          </a:p>
          <a:p>
            <a:pPr marL="0" indent="0">
              <a:buNone/>
            </a:pPr>
            <a:endParaRPr lang="cs-CZ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000" dirty="0" smtClean="0">
                <a:solidFill>
                  <a:schemeClr val="bg1"/>
                </a:solidFill>
              </a:rPr>
              <a:t>Soudy zaměřené na řešení problémů začaly vznikat na k</a:t>
            </a:r>
            <a:r>
              <a:rPr lang="cs-CZ" sz="3000" dirty="0" smtClean="0">
                <a:solidFill>
                  <a:schemeClr val="bg1"/>
                </a:solidFill>
              </a:rPr>
              <a:t>onci 80. a začátkem 90. </a:t>
            </a:r>
            <a:r>
              <a:rPr lang="cs-CZ" sz="3000" dirty="0" smtClean="0">
                <a:solidFill>
                  <a:schemeClr val="bg1"/>
                </a:solidFill>
              </a:rPr>
              <a:t>let 20. století, a to v angloamerickém právním systému (USA, Kanada, Nový Zéland, Velká Británie).</a:t>
            </a:r>
          </a:p>
          <a:p>
            <a:pPr marL="0" indent="0">
              <a:buNone/>
            </a:pPr>
            <a:endParaRPr lang="cs-CZ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000" dirty="0" smtClean="0">
                <a:solidFill>
                  <a:schemeClr val="bg1"/>
                </a:solidFill>
              </a:rPr>
              <a:t>Specializované trestní, rodinné nebo integrované soudy – </a:t>
            </a:r>
            <a:r>
              <a:rPr lang="cs-CZ" sz="3000" dirty="0" smtClean="0">
                <a:solidFill>
                  <a:schemeClr val="bg1"/>
                </a:solidFill>
              </a:rPr>
              <a:t>drogové, pro </a:t>
            </a:r>
            <a:r>
              <a:rPr lang="cs-CZ" sz="3000" dirty="0">
                <a:solidFill>
                  <a:schemeClr val="bg1"/>
                </a:solidFill>
              </a:rPr>
              <a:t>domácí násilí, pro řízení v opilosti , pro sexuální násilí, pro veterány, pro duševní zdraví, pro bezdomovectví, pro domorodé obyvatelstvo, soudy zaměřené na ohrožené </a:t>
            </a:r>
            <a:r>
              <a:rPr lang="cs-CZ" sz="3000" dirty="0" smtClean="0">
                <a:solidFill>
                  <a:schemeClr val="bg1"/>
                </a:solidFill>
              </a:rPr>
              <a:t>děti, komunitní soudy…</a:t>
            </a:r>
            <a:endParaRPr lang="cs-CZ" sz="3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5" name="Graphic 185">
            <a:extLst>
              <a:ext uri="{FF2B5EF4-FFF2-40B4-BE49-F238E27FC236}">
                <a16:creationId xmlns="" xmlns:a16="http://schemas.microsoft.com/office/drawing/2014/main" id="{CDB45782-6874-2267-2DF8-6B7A6E8D885D}"/>
              </a:ext>
            </a:extLst>
          </p:cNvPr>
          <p:cNvGrpSpPr/>
          <p:nvPr/>
        </p:nvGrpSpPr>
        <p:grpSpPr>
          <a:xfrm>
            <a:off x="9812243" y="6139464"/>
            <a:ext cx="1054467" cy="469690"/>
            <a:chOff x="9812243" y="6139464"/>
            <a:chExt cx="1054467" cy="469690"/>
          </a:xfrm>
        </p:grpSpPr>
        <p:sp>
          <p:nvSpPr>
            <p:cNvPr id="16" name="Freeform: Shape 28">
              <a:extLst>
                <a:ext uri="{FF2B5EF4-FFF2-40B4-BE49-F238E27FC236}">
                  <a16:creationId xmlns="" xmlns:a16="http://schemas.microsoft.com/office/drawing/2014/main" id="{E2C07A07-49F0-0CE6-DBE3-C94A1442F4B2}"/>
                </a:ext>
              </a:extLst>
            </p:cNvPr>
            <p:cNvSpPr/>
            <p:nvPr/>
          </p:nvSpPr>
          <p:spPr>
            <a:xfrm>
              <a:off x="981224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="" xmlns:a16="http://schemas.microsoft.com/office/drawing/2014/main" id="{4AF4906C-274E-A206-1DCD-837A27237BBA}"/>
                </a:ext>
              </a:extLst>
            </p:cNvPr>
            <p:cNvSpPr/>
            <p:nvPr/>
          </p:nvSpPr>
          <p:spPr>
            <a:xfrm>
              <a:off x="9987040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8" name="Freeform: Shape 30">
              <a:extLst>
                <a:ext uri="{FF2B5EF4-FFF2-40B4-BE49-F238E27FC236}">
                  <a16:creationId xmlns="" xmlns:a16="http://schemas.microsoft.com/office/drawing/2014/main" id="{39217214-38BD-BE93-32B8-65F35F24FF1A}"/>
                </a:ext>
              </a:extLst>
            </p:cNvPr>
            <p:cNvSpPr/>
            <p:nvPr/>
          </p:nvSpPr>
          <p:spPr>
            <a:xfrm>
              <a:off x="10161836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9" name="Freeform: Shape 31">
              <a:extLst>
                <a:ext uri="{FF2B5EF4-FFF2-40B4-BE49-F238E27FC236}">
                  <a16:creationId xmlns="" xmlns:a16="http://schemas.microsoft.com/office/drawing/2014/main" id="{D957F92C-E210-5589-CC47-306598EF35F9}"/>
                </a:ext>
              </a:extLst>
            </p:cNvPr>
            <p:cNvSpPr/>
            <p:nvPr/>
          </p:nvSpPr>
          <p:spPr>
            <a:xfrm>
              <a:off x="1033663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20" name="Freeform: Shape 32">
              <a:extLst>
                <a:ext uri="{FF2B5EF4-FFF2-40B4-BE49-F238E27FC236}">
                  <a16:creationId xmlns="" xmlns:a16="http://schemas.microsoft.com/office/drawing/2014/main" id="{774AE73E-F7A5-C800-2896-C972EE149321}"/>
                </a:ext>
              </a:extLst>
            </p:cNvPr>
            <p:cNvSpPr/>
            <p:nvPr/>
          </p:nvSpPr>
          <p:spPr>
            <a:xfrm>
              <a:off x="10511439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5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6FEA8D68-4E36-B160-52F3-7AF3E519E54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3F3F3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="" xmlns:a16="http://schemas.microsoft.com/office/drawing/2014/main" id="{9B853C93-B21B-2DC8-5143-F4677E9B62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963878"/>
            <a:ext cx="5111496" cy="493024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Tradiční výkon soudní moci</a:t>
            </a: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/>
            </a:r>
            <a:br>
              <a:rPr lang="cs-CZ" sz="8000" dirty="0"/>
            </a:br>
            <a:endParaRPr lang="cs-CZ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9">
            <a:extLst>
              <a:ext uri="{FF2B5EF4-FFF2-40B4-BE49-F238E27FC236}">
                <a16:creationId xmlns="" xmlns:a16="http://schemas.microsoft.com/office/drawing/2014/main" id="{35B80849-0A9B-1A8D-D1DA-23CB94962FAB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4296" y="2057400"/>
            <a:ext cx="0" cy="27432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5" name="Zástupný obsah 2">
            <a:extLst>
              <a:ext uri="{FF2B5EF4-FFF2-40B4-BE49-F238E27FC236}">
                <a16:creationId xmlns="" xmlns:a16="http://schemas.microsoft.com/office/drawing/2014/main" id="{2E05E081-7FBD-4380-D903-4B1D41B46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46845" y="963878"/>
            <a:ext cx="7103197" cy="4930243"/>
          </a:xfrm>
        </p:spPr>
        <p:txBody>
          <a:bodyPr anchor="ctr">
            <a:normAutofit/>
          </a:bodyPr>
          <a:lstStyle/>
          <a:p>
            <a:pPr lvl="0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Zjišťuji, </a:t>
            </a:r>
            <a:r>
              <a:rPr lang="cs-CZ" sz="2400" dirty="0">
                <a:solidFill>
                  <a:schemeClr val="bg1"/>
                </a:solidFill>
              </a:rPr>
              <a:t>co </a:t>
            </a:r>
            <a:r>
              <a:rPr lang="cs-CZ" sz="2400" dirty="0" smtClean="0">
                <a:solidFill>
                  <a:schemeClr val="bg1"/>
                </a:solidFill>
              </a:rPr>
              <a:t>se </a:t>
            </a:r>
            <a:r>
              <a:rPr lang="cs-CZ" sz="2400" dirty="0">
                <a:solidFill>
                  <a:schemeClr val="bg1"/>
                </a:solidFill>
              </a:rPr>
              <a:t>stalo </a:t>
            </a:r>
            <a:r>
              <a:rPr lang="cs-CZ" sz="2400" dirty="0" smtClean="0">
                <a:solidFill>
                  <a:schemeClr val="bg1"/>
                </a:solidFill>
              </a:rPr>
              <a:t>v minulosti - skutkový stav.</a:t>
            </a: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- Zjištěný skutkový stav </a:t>
            </a:r>
            <a:r>
              <a:rPr lang="cs-CZ" sz="2400" dirty="0" smtClean="0">
                <a:solidFill>
                  <a:schemeClr val="bg1"/>
                </a:solidFill>
              </a:rPr>
              <a:t>právně posoudím.</a:t>
            </a: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- </a:t>
            </a:r>
            <a:r>
              <a:rPr lang="cs-CZ" sz="2400" dirty="0">
                <a:solidFill>
                  <a:schemeClr val="bg1"/>
                </a:solidFill>
              </a:rPr>
              <a:t>V</a:t>
            </a:r>
            <a:r>
              <a:rPr lang="cs-CZ" sz="2400" dirty="0" smtClean="0">
                <a:solidFill>
                  <a:schemeClr val="bg1"/>
                </a:solidFill>
              </a:rPr>
              <a:t>ěc rozhodnu -rozhodnutí </a:t>
            </a:r>
            <a:r>
              <a:rPr lang="cs-CZ" sz="2400" dirty="0">
                <a:solidFill>
                  <a:schemeClr val="bg1"/>
                </a:solidFill>
              </a:rPr>
              <a:t>o právech a </a:t>
            </a:r>
            <a:r>
              <a:rPr lang="cs-CZ" sz="2400" dirty="0" smtClean="0">
                <a:solidFill>
                  <a:schemeClr val="bg1"/>
                </a:solidFill>
              </a:rPr>
              <a:t>povinnostech.</a:t>
            </a: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endParaRPr lang="cs-CZ" sz="240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/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Primárně se jedná o jednooborový, a to právní přístup zaměřený na rozhodnutí věci.</a:t>
            </a:r>
            <a:endParaRPr lang="cs-CZ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00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138C25F0-BA6B-D99E-5729-605533CC90D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3" name="Oval 9">
            <a:extLst>
              <a:ext uri="{FF2B5EF4-FFF2-40B4-BE49-F238E27FC236}">
                <a16:creationId xmlns="" xmlns:a16="http://schemas.microsoft.com/office/drawing/2014/main" id="{9560DAF9-A9F1-41E5-8EBA-2D797A1D7B00}"/>
              </a:ext>
            </a:extLst>
          </p:cNvPr>
          <p:cNvSpPr>
            <a:spLocks noMove="1" noResize="1"/>
          </p:cNvSpPr>
          <p:nvPr/>
        </p:nvSpPr>
        <p:spPr>
          <a:xfrm>
            <a:off x="888394" y="1040834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4" name="Oval 11">
            <a:extLst>
              <a:ext uri="{FF2B5EF4-FFF2-40B4-BE49-F238E27FC236}">
                <a16:creationId xmlns="" xmlns:a16="http://schemas.microsoft.com/office/drawing/2014/main" id="{88A3CEFF-7700-E905-D147-EE35D5F05867}"/>
              </a:ext>
            </a:extLst>
          </p:cNvPr>
          <p:cNvSpPr>
            <a:spLocks noMove="1" noResize="1"/>
          </p:cNvSpPr>
          <p:nvPr/>
        </p:nvSpPr>
        <p:spPr>
          <a:xfrm>
            <a:off x="879415" y="102960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AD47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5" name="Oval 13">
            <a:extLst>
              <a:ext uri="{FF2B5EF4-FFF2-40B4-BE49-F238E27FC236}">
                <a16:creationId xmlns="" xmlns:a16="http://schemas.microsoft.com/office/drawing/2014/main" id="{FB92B49C-2E96-0B10-51D6-02E43033734D}"/>
              </a:ext>
            </a:extLst>
          </p:cNvPr>
          <p:cNvSpPr>
            <a:spLocks noMove="1" noResize="1"/>
          </p:cNvSpPr>
          <p:nvPr/>
        </p:nvSpPr>
        <p:spPr>
          <a:xfrm>
            <a:off x="739959" y="93485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000000"/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62F38957-38FF-3232-8BAE-99E75AF125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1877491"/>
            <a:ext cx="4544568" cy="3215368"/>
          </a:xfrm>
        </p:spPr>
        <p:txBody>
          <a:bodyPr anchorCtr="1"/>
          <a:lstStyle/>
          <a:p>
            <a:pPr lvl="0" algn="ctr"/>
            <a:r>
              <a:rPr lang="cs-CZ" dirty="0" smtClean="0">
                <a:solidFill>
                  <a:srgbClr val="FFFFFF"/>
                </a:solidFill>
              </a:rPr>
              <a:t>VÝCHODISKA</a:t>
            </a:r>
            <a:r>
              <a:rPr lang="cs-CZ" dirty="0" smtClean="0">
                <a:solidFill>
                  <a:srgbClr val="FFFFFF"/>
                </a:solidFill>
              </a:rPr>
              <a:t/>
            </a:r>
            <a:br>
              <a:rPr lang="cs-CZ" dirty="0" smtClean="0">
                <a:solidFill>
                  <a:srgbClr val="FFFFFF"/>
                </a:solidFill>
              </a:rPr>
            </a:br>
            <a:r>
              <a:rPr lang="cs-CZ" sz="2400" dirty="0" smtClean="0">
                <a:solidFill>
                  <a:srgbClr val="FFFFFF"/>
                </a:solidFill>
              </a:rPr>
              <a:t>PROBLEM-SOLVING </a:t>
            </a:r>
            <a:r>
              <a:rPr lang="cs-CZ" sz="2400" dirty="0">
                <a:solidFill>
                  <a:srgbClr val="FFFFFF"/>
                </a:solidFill>
              </a:rPr>
              <a:t>JUSTICE</a:t>
            </a:r>
          </a:p>
        </p:txBody>
      </p:sp>
      <p:grpSp>
        <p:nvGrpSpPr>
          <p:cNvPr id="7" name="Group 15">
            <a:extLst>
              <a:ext uri="{FF2B5EF4-FFF2-40B4-BE49-F238E27FC236}">
                <a16:creationId xmlns="" xmlns:a16="http://schemas.microsoft.com/office/drawing/2014/main" id="{B6F4BAA4-8E1A-4668-F0D9-4517270EBBF2}"/>
              </a:ext>
            </a:extLst>
          </p:cNvPr>
          <p:cNvGrpSpPr/>
          <p:nvPr/>
        </p:nvGrpSpPr>
        <p:grpSpPr>
          <a:xfrm>
            <a:off x="0" y="377894"/>
            <a:ext cx="1861855" cy="717511"/>
            <a:chOff x="0" y="377894"/>
            <a:chExt cx="1861855" cy="717511"/>
          </a:xfrm>
        </p:grpSpPr>
        <p:sp>
          <p:nvSpPr>
            <p:cNvPr id="8" name="Freeform: Shape 16">
              <a:extLst>
                <a:ext uri="{FF2B5EF4-FFF2-40B4-BE49-F238E27FC236}">
                  <a16:creationId xmlns="" xmlns:a16="http://schemas.microsoft.com/office/drawing/2014/main" id="{F0A38DED-12F5-7641-E08F-EE16CC8B4B35}"/>
                </a:ext>
              </a:extLst>
            </p:cNvPr>
            <p:cNvSpPr/>
            <p:nvPr/>
          </p:nvSpPr>
          <p:spPr>
            <a:xfrm>
              <a:off x="0" y="377894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7963"/>
                <a:gd name="f19" fmla="val 39017"/>
                <a:gd name="f20" fmla="val 219283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7963 f28 1"/>
                <a:gd name="f46" fmla="*/ 39017 f28 1"/>
                <a:gd name="f47" fmla="*/ 277779 f28 1"/>
                <a:gd name="f48" fmla="*/ 0 f29 1"/>
                <a:gd name="f49" fmla="*/ 219283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9" name="Freeform: Shape 17">
              <a:extLst>
                <a:ext uri="{FF2B5EF4-FFF2-40B4-BE49-F238E27FC236}">
                  <a16:creationId xmlns="" xmlns:a16="http://schemas.microsoft.com/office/drawing/2014/main" id="{AD7C1E87-12EE-8C7E-ADA1-4E7706525F7F}"/>
                </a:ext>
              </a:extLst>
            </p:cNvPr>
            <p:cNvSpPr/>
            <p:nvPr/>
          </p:nvSpPr>
          <p:spPr>
            <a:xfrm>
              <a:off x="0" y="817629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8208"/>
                <a:gd name="f19" fmla="val 39017"/>
                <a:gd name="f20" fmla="val 219475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8208 f28 1"/>
                <a:gd name="f46" fmla="*/ 39017 f28 1"/>
                <a:gd name="f47" fmla="*/ 277779 f28 1"/>
                <a:gd name="f48" fmla="*/ 0 f29 1"/>
                <a:gd name="f49" fmla="*/ 219475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Graphic 212">
            <a:extLst>
              <a:ext uri="{FF2B5EF4-FFF2-40B4-BE49-F238E27FC236}">
                <a16:creationId xmlns="" xmlns:a16="http://schemas.microsoft.com/office/drawing/2014/main" id="{CAD8BF7E-4805-167D-3A22-6D839298F0E0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1" name="Graphic 212">
            <a:extLst>
              <a:ext uri="{FF2B5EF4-FFF2-40B4-BE49-F238E27FC236}">
                <a16:creationId xmlns="" xmlns:a16="http://schemas.microsoft.com/office/drawing/2014/main" id="{B079A408-0F17-E2CA-800C-EA06C43030AA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2" name="Oval 23">
            <a:extLst>
              <a:ext uri="{FF2B5EF4-FFF2-40B4-BE49-F238E27FC236}">
                <a16:creationId xmlns="" xmlns:a16="http://schemas.microsoft.com/office/drawing/2014/main" id="{42631836-5ACD-8233-7EA3-D6299A880D0D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3" name="Oval 25">
            <a:extLst>
              <a:ext uri="{FF2B5EF4-FFF2-40B4-BE49-F238E27FC236}">
                <a16:creationId xmlns="" xmlns:a16="http://schemas.microsoft.com/office/drawing/2014/main" id="{57A200E6-9FE2-5211-19ED-092D954325E8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14" name="Zástupný obsah 2">
            <a:extLst>
              <a:ext uri="{FF2B5EF4-FFF2-40B4-BE49-F238E27FC236}">
                <a16:creationId xmlns="" xmlns:a16="http://schemas.microsoft.com/office/drawing/2014/main" id="{899F3AB0-513F-E431-E5B4-9A43088DA9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73815" y="377894"/>
            <a:ext cx="6287121" cy="60686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3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000" dirty="0" smtClean="0">
                <a:solidFill>
                  <a:schemeClr val="bg1"/>
                </a:solidFill>
              </a:rPr>
              <a:t>Slabé stránky tradičního způsobu výkonu soudní moci:</a:t>
            </a:r>
          </a:p>
          <a:p>
            <a:pPr marL="0" indent="0">
              <a:buNone/>
            </a:pPr>
            <a:endParaRPr lang="cs-CZ" sz="3000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vysoká míra recidivy,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okračování </a:t>
            </a:r>
            <a:r>
              <a:rPr lang="cs-CZ" dirty="0" err="1" smtClean="0">
                <a:solidFill>
                  <a:schemeClr val="bg1"/>
                </a:solidFill>
              </a:rPr>
              <a:t>transgeneračního</a:t>
            </a:r>
            <a:r>
              <a:rPr lang="cs-CZ" dirty="0" smtClean="0">
                <a:solidFill>
                  <a:schemeClr val="bg1"/>
                </a:solidFill>
              </a:rPr>
              <a:t> přenosu negativních vzorců chování,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ú</a:t>
            </a:r>
            <a:r>
              <a:rPr lang="cs-CZ" dirty="0" smtClean="0">
                <a:solidFill>
                  <a:schemeClr val="bg1"/>
                </a:solidFill>
              </a:rPr>
              <a:t>zký pohled justice na negativní sociální fenomény.</a:t>
            </a:r>
          </a:p>
          <a:p>
            <a:pPr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Nejčastějším klientem PSJ je dlouhodobě traumatizovaný člověk.</a:t>
            </a:r>
          </a:p>
          <a:p>
            <a:pPr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5" name="Graphic 185">
            <a:extLst>
              <a:ext uri="{FF2B5EF4-FFF2-40B4-BE49-F238E27FC236}">
                <a16:creationId xmlns="" xmlns:a16="http://schemas.microsoft.com/office/drawing/2014/main" id="{CDB45782-6874-2267-2DF8-6B7A6E8D885D}"/>
              </a:ext>
            </a:extLst>
          </p:cNvPr>
          <p:cNvGrpSpPr/>
          <p:nvPr/>
        </p:nvGrpSpPr>
        <p:grpSpPr>
          <a:xfrm>
            <a:off x="9812243" y="6139464"/>
            <a:ext cx="1054467" cy="469690"/>
            <a:chOff x="9812243" y="6139464"/>
            <a:chExt cx="1054467" cy="469690"/>
          </a:xfrm>
        </p:grpSpPr>
        <p:sp>
          <p:nvSpPr>
            <p:cNvPr id="16" name="Freeform: Shape 28">
              <a:extLst>
                <a:ext uri="{FF2B5EF4-FFF2-40B4-BE49-F238E27FC236}">
                  <a16:creationId xmlns="" xmlns:a16="http://schemas.microsoft.com/office/drawing/2014/main" id="{E2C07A07-49F0-0CE6-DBE3-C94A1442F4B2}"/>
                </a:ext>
              </a:extLst>
            </p:cNvPr>
            <p:cNvSpPr/>
            <p:nvPr/>
          </p:nvSpPr>
          <p:spPr>
            <a:xfrm>
              <a:off x="981224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="" xmlns:a16="http://schemas.microsoft.com/office/drawing/2014/main" id="{4AF4906C-274E-A206-1DCD-837A27237BBA}"/>
                </a:ext>
              </a:extLst>
            </p:cNvPr>
            <p:cNvSpPr/>
            <p:nvPr/>
          </p:nvSpPr>
          <p:spPr>
            <a:xfrm>
              <a:off x="9987040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8" name="Freeform: Shape 30">
              <a:extLst>
                <a:ext uri="{FF2B5EF4-FFF2-40B4-BE49-F238E27FC236}">
                  <a16:creationId xmlns="" xmlns:a16="http://schemas.microsoft.com/office/drawing/2014/main" id="{39217214-38BD-BE93-32B8-65F35F24FF1A}"/>
                </a:ext>
              </a:extLst>
            </p:cNvPr>
            <p:cNvSpPr/>
            <p:nvPr/>
          </p:nvSpPr>
          <p:spPr>
            <a:xfrm>
              <a:off x="10161836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19" name="Freeform: Shape 31">
              <a:extLst>
                <a:ext uri="{FF2B5EF4-FFF2-40B4-BE49-F238E27FC236}">
                  <a16:creationId xmlns="" xmlns:a16="http://schemas.microsoft.com/office/drawing/2014/main" id="{D957F92C-E210-5589-CC47-306598EF35F9}"/>
                </a:ext>
              </a:extLst>
            </p:cNvPr>
            <p:cNvSpPr/>
            <p:nvPr/>
          </p:nvSpPr>
          <p:spPr>
            <a:xfrm>
              <a:off x="1033663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  <p:sp>
          <p:nvSpPr>
            <p:cNvPr id="20" name="Freeform: Shape 32">
              <a:extLst>
                <a:ext uri="{FF2B5EF4-FFF2-40B4-BE49-F238E27FC236}">
                  <a16:creationId xmlns="" xmlns:a16="http://schemas.microsoft.com/office/drawing/2014/main" id="{774AE73E-F7A5-C800-2896-C972EE149321}"/>
                </a:ext>
              </a:extLst>
            </p:cNvPr>
            <p:cNvSpPr/>
            <p:nvPr/>
          </p:nvSpPr>
          <p:spPr>
            <a:xfrm>
              <a:off x="10511439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ker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13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6FEA8D68-4E36-B160-52F3-7AF3E519E54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3F3F3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="" xmlns:a16="http://schemas.microsoft.com/office/drawing/2014/main" id="{9B853C93-B21B-2DC8-5143-F4677E9B62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963878"/>
            <a:ext cx="4754880" cy="493024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u="sng" dirty="0" smtClean="0">
                <a:solidFill>
                  <a:schemeClr val="bg1"/>
                </a:solidFill>
              </a:rPr>
              <a:t>Na </a:t>
            </a:r>
            <a:r>
              <a:rPr lang="cs-CZ" sz="3200" b="1" u="sng" dirty="0">
                <a:solidFill>
                  <a:schemeClr val="bg1"/>
                </a:solidFill>
              </a:rPr>
              <a:t>řešení problému zaměřený výkon soudní moci</a:t>
            </a:r>
            <a:br>
              <a:rPr lang="cs-CZ" sz="3200" b="1" u="sng" dirty="0">
                <a:solidFill>
                  <a:schemeClr val="bg1"/>
                </a:solidFill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/>
            </a:r>
            <a:br>
              <a:rPr lang="cs-CZ" sz="8000" dirty="0"/>
            </a:br>
            <a:endParaRPr lang="cs-CZ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9">
            <a:extLst>
              <a:ext uri="{FF2B5EF4-FFF2-40B4-BE49-F238E27FC236}">
                <a16:creationId xmlns="" xmlns:a16="http://schemas.microsoft.com/office/drawing/2014/main" id="{35B80849-0A9B-1A8D-D1DA-23CB94962FAB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4296" y="2057400"/>
            <a:ext cx="0" cy="27432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5" name="Zástupný obsah 2">
            <a:extLst>
              <a:ext uri="{FF2B5EF4-FFF2-40B4-BE49-F238E27FC236}">
                <a16:creationId xmlns="" xmlns:a16="http://schemas.microsoft.com/office/drawing/2014/main" id="{2E05E081-7FBD-4380-D903-4B1D41B46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10912" y="963878"/>
            <a:ext cx="6739130" cy="49302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- Zajímá mě, proč se stal protiprávní skutek.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- Podporuji účastníka řízení (klienta) v posílení jeho společenských kompetencí.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- Projednání případu je zaměřeno na změnu v chování účastníka řízení.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1"/>
                </a:solidFill>
              </a:rPr>
              <a:t>Jedná se o multioborový přístup, jeho těžiště je ve způsobu projednání případu.</a:t>
            </a:r>
          </a:p>
        </p:txBody>
      </p:sp>
    </p:spTree>
    <p:extLst>
      <p:ext uri="{BB962C8B-B14F-4D97-AF65-F5344CB8AC3E}">
        <p14:creationId xmlns:p14="http://schemas.microsoft.com/office/powerpoint/2010/main" val="382868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xmlns="" id="{84685EF2-DF46-AB48-E371-0E72EF9523E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xmlns="" id="{18D3EB69-8DE4-F09D-990F-0B016944E7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214" r="1" b="16214"/>
          <a:stretch>
            <a:fillRect/>
          </a:stretch>
        </p:blipFill>
        <p:spPr>
          <a:xfrm>
            <a:off x="5984235" y="416712"/>
            <a:ext cx="6680414" cy="475665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Freeform: Shape 24">
            <a:extLst>
              <a:ext uri="{FF2B5EF4-FFF2-40B4-BE49-F238E27FC236}">
                <a16:creationId xmlns:a16="http://schemas.microsoft.com/office/drawing/2014/main" xmlns="" id="{5136D9EA-D56A-741F-C735-3729AAC0F639}"/>
              </a:ext>
            </a:extLst>
          </p:cNvPr>
          <p:cNvSpPr>
            <a:spLocks noMove="1" noResize="1"/>
          </p:cNvSpPr>
          <p:nvPr/>
        </p:nvSpPr>
        <p:spPr>
          <a:xfrm>
            <a:off x="0" y="523804"/>
            <a:ext cx="7800444" cy="569601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800441"/>
              <a:gd name="f7" fmla="val 5696020"/>
              <a:gd name="f8" fmla="val 5037161"/>
              <a:gd name="f9" fmla="+- 0 0 -90"/>
              <a:gd name="f10" fmla="*/ f3 1 7800441"/>
              <a:gd name="f11" fmla="*/ f4 1 5696020"/>
              <a:gd name="f12" fmla="val f5"/>
              <a:gd name="f13" fmla="val f6"/>
              <a:gd name="f14" fmla="val f7"/>
              <a:gd name="f15" fmla="*/ f9 f0 1"/>
              <a:gd name="f16" fmla="+- f14 0 f12"/>
              <a:gd name="f17" fmla="+- f13 0 f12"/>
              <a:gd name="f18" fmla="*/ f15 1 f2"/>
              <a:gd name="f19" fmla="*/ f17 1 7800441"/>
              <a:gd name="f20" fmla="*/ f16 1 5696020"/>
              <a:gd name="f21" fmla="*/ 0 f17 1"/>
              <a:gd name="f22" fmla="*/ 0 f16 1"/>
              <a:gd name="f23" fmla="*/ 7800441 f17 1"/>
              <a:gd name="f24" fmla="*/ 5037161 f17 1"/>
              <a:gd name="f25" fmla="*/ 5696020 f16 1"/>
              <a:gd name="f26" fmla="+- f18 0 f1"/>
              <a:gd name="f27" fmla="*/ f21 1 7800441"/>
              <a:gd name="f28" fmla="*/ f22 1 5696020"/>
              <a:gd name="f29" fmla="*/ f23 1 7800441"/>
              <a:gd name="f30" fmla="*/ f24 1 7800441"/>
              <a:gd name="f31" fmla="*/ f25 1 5696020"/>
              <a:gd name="f32" fmla="*/ f12 1 f19"/>
              <a:gd name="f33" fmla="*/ f13 1 f19"/>
              <a:gd name="f34" fmla="*/ f12 1 f20"/>
              <a:gd name="f35" fmla="*/ f14 1 f20"/>
              <a:gd name="f36" fmla="*/ f27 1 f19"/>
              <a:gd name="f37" fmla="*/ f28 1 f20"/>
              <a:gd name="f38" fmla="*/ f29 1 f19"/>
              <a:gd name="f39" fmla="*/ f30 1 f19"/>
              <a:gd name="f40" fmla="*/ f31 1 f20"/>
              <a:gd name="f41" fmla="*/ f32 f10 1"/>
              <a:gd name="f42" fmla="*/ f33 f10 1"/>
              <a:gd name="f43" fmla="*/ f35 f11 1"/>
              <a:gd name="f44" fmla="*/ f34 f11 1"/>
              <a:gd name="f45" fmla="*/ f36 f10 1"/>
              <a:gd name="f46" fmla="*/ f37 f11 1"/>
              <a:gd name="f47" fmla="*/ f38 f10 1"/>
              <a:gd name="f48" fmla="*/ f39 f10 1"/>
              <a:gd name="f49" fmla="*/ f40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6">
                <a:pos x="f45" y="f46"/>
              </a:cxn>
              <a:cxn ang="f26">
                <a:pos x="f47" y="f46"/>
              </a:cxn>
              <a:cxn ang="f26">
                <a:pos x="f48" y="f49"/>
              </a:cxn>
              <a:cxn ang="f26">
                <a:pos x="f45" y="f49"/>
              </a:cxn>
            </a:cxnLst>
            <a:rect l="f41" t="f44" r="f42" b="f43"/>
            <a:pathLst>
              <a:path w="7800441" h="5696020">
                <a:moveTo>
                  <a:pt x="f5" y="f5"/>
                </a:moveTo>
                <a:lnTo>
                  <a:pt x="f6" y="f5"/>
                </a:lnTo>
                <a:lnTo>
                  <a:pt x="f8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30303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000000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5E990480-3D6E-ED4D-552C-3B55FAF229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3009" y="491737"/>
            <a:ext cx="6849337" cy="76039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Změna paradigmatu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xmlns="" id="{F46CC935-A1A8-66A5-AA71-8459FFB905E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1540" y="1252151"/>
            <a:ext cx="5427740" cy="4390768"/>
          </a:xfrm>
        </p:spPr>
        <p:txBody>
          <a:bodyPr>
            <a:normAutofit fontScale="92500" lnSpcReduction="20000"/>
          </a:bodyPr>
          <a:lstStyle/>
          <a:p>
            <a:endParaRPr lang="cs-CZ" sz="2400" dirty="0"/>
          </a:p>
          <a:p>
            <a:pPr marL="0" indent="0" algn="ctr"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Jaké je poslání </a:t>
            </a:r>
            <a:r>
              <a:rPr lang="cs-CZ" sz="2400" dirty="0" smtClean="0">
                <a:solidFill>
                  <a:schemeClr val="bg1"/>
                </a:solidFill>
              </a:rPr>
              <a:t>justice? Jaká </a:t>
            </a:r>
            <a:r>
              <a:rPr lang="cs-CZ" sz="2400" dirty="0" smtClean="0">
                <a:solidFill>
                  <a:schemeClr val="bg1"/>
                </a:solidFill>
              </a:rPr>
              <a:t>je role soudce?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chemeClr val="bg1"/>
                </a:solidFill>
              </a:rPr>
              <a:t>r</a:t>
            </a:r>
            <a:r>
              <a:rPr lang="cs-CZ" sz="2400" dirty="0" smtClean="0">
                <a:solidFill>
                  <a:schemeClr val="bg1"/>
                </a:solidFill>
              </a:rPr>
              <a:t>ozhodnutí věci x řešení problémů</a:t>
            </a:r>
          </a:p>
          <a:p>
            <a:pPr marL="0" indent="0" algn="ctr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0" lvl="0" indent="0" algn="ctr">
              <a:buNone/>
            </a:pPr>
            <a:r>
              <a:rPr lang="cs-CZ" sz="2400" dirty="0" smtClean="0">
                <a:solidFill>
                  <a:srgbClr val="FFFFFF"/>
                </a:solidFill>
              </a:rPr>
              <a:t>shromažďování dat x evidence-</a:t>
            </a:r>
            <a:r>
              <a:rPr lang="cs-CZ" sz="2400" dirty="0" err="1" smtClean="0">
                <a:solidFill>
                  <a:srgbClr val="FFFFFF"/>
                </a:solidFill>
              </a:rPr>
              <a:t>based</a:t>
            </a:r>
            <a:r>
              <a:rPr lang="cs-CZ" sz="2400" dirty="0" smtClean="0">
                <a:solidFill>
                  <a:srgbClr val="FFFFFF"/>
                </a:solidFill>
              </a:rPr>
              <a:t> vyhodnocení situace člověka,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srgbClr val="FFFFFF"/>
                </a:solidFill>
              </a:rPr>
              <a:t>p</a:t>
            </a:r>
            <a:r>
              <a:rPr lang="cs-CZ" sz="2400" dirty="0" smtClean="0">
                <a:solidFill>
                  <a:srgbClr val="FFFFFF"/>
                </a:solidFill>
              </a:rPr>
              <a:t>rojednání věci </a:t>
            </a:r>
            <a:r>
              <a:rPr lang="cs-CZ" sz="2400" dirty="0" smtClean="0">
                <a:solidFill>
                  <a:srgbClr val="FFFFFF"/>
                </a:solidFill>
              </a:rPr>
              <a:t>směřující </a:t>
            </a:r>
            <a:r>
              <a:rPr lang="cs-CZ" sz="2400" dirty="0" smtClean="0">
                <a:solidFill>
                  <a:srgbClr val="FFFFFF"/>
                </a:solidFill>
              </a:rPr>
              <a:t>k prokázání skutku x projednání věci </a:t>
            </a:r>
            <a:r>
              <a:rPr lang="cs-CZ" sz="2400" dirty="0" smtClean="0">
                <a:solidFill>
                  <a:srgbClr val="FFFFFF"/>
                </a:solidFill>
              </a:rPr>
              <a:t>směřující </a:t>
            </a:r>
            <a:r>
              <a:rPr lang="cs-CZ" sz="2400" dirty="0" smtClean="0">
                <a:solidFill>
                  <a:srgbClr val="FFFFFF"/>
                </a:solidFill>
              </a:rPr>
              <a:t>k posílení společenských kompetencí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srgbClr val="FFFFFF"/>
                </a:solidFill>
              </a:rPr>
              <a:t>v</a:t>
            </a:r>
            <a:r>
              <a:rPr lang="cs-CZ" sz="2400" dirty="0" smtClean="0">
                <a:solidFill>
                  <a:srgbClr val="FFFFFF"/>
                </a:solidFill>
              </a:rPr>
              <a:t>ýsledkem řízení je sankce za porušení právní normy </a:t>
            </a:r>
            <a:r>
              <a:rPr lang="cs-CZ" sz="2400" dirty="0" smtClean="0">
                <a:solidFill>
                  <a:srgbClr val="FFFFFF"/>
                </a:solidFill>
              </a:rPr>
              <a:t>x </a:t>
            </a:r>
            <a:r>
              <a:rPr lang="cs-CZ" sz="2400" dirty="0" smtClean="0">
                <a:solidFill>
                  <a:srgbClr val="FFFFFF"/>
                </a:solidFill>
              </a:rPr>
              <a:t>výsledkem řízení je změna v chování člověka</a:t>
            </a:r>
            <a:endParaRPr lang="cs-CZ" sz="2400" dirty="0">
              <a:solidFill>
                <a:srgbClr val="FFFFFF"/>
              </a:solidFill>
            </a:endParaRPr>
          </a:p>
          <a:p>
            <a:pPr marL="0" lvl="0" indent="0" algn="ctr">
              <a:buNone/>
            </a:pPr>
            <a:endParaRPr lang="cs-CZ" sz="2000" dirty="0">
              <a:solidFill>
                <a:srgbClr val="FFFFFF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442744" y="3105835"/>
            <a:ext cx="52107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Nevyužitý potenciál soudní moci</a:t>
            </a:r>
            <a:r>
              <a:rPr lang="cs-CZ" dirty="0" smtClean="0">
                <a:solidFill>
                  <a:prstClr val="black"/>
                </a:solidFill>
              </a:rPr>
              <a:t/>
            </a:r>
            <a:br>
              <a:rPr lang="cs-CZ" dirty="0" smtClean="0">
                <a:solidFill>
                  <a:prstClr val="black"/>
                </a:solidFill>
              </a:rPr>
            </a:b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6FEA8D68-4E36-B160-52F3-7AF3E519E54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3F3F3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kern="0">
              <a:solidFill>
                <a:srgbClr val="FFFFFF"/>
              </a:solidFill>
            </a:endParaRPr>
          </a:p>
        </p:txBody>
      </p:sp>
      <p:sp>
        <p:nvSpPr>
          <p:cNvPr id="3" name="Nadpis 1">
            <a:extLst>
              <a:ext uri="{FF2B5EF4-FFF2-40B4-BE49-F238E27FC236}">
                <a16:creationId xmlns="" xmlns:a16="http://schemas.microsoft.com/office/drawing/2014/main" id="{9B853C93-B21B-2DC8-5143-F4677E9B62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963878"/>
            <a:ext cx="4654296" cy="493024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8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sz="60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rincipy </a:t>
            </a:r>
            <a:r>
              <a:rPr lang="cs-CZ" sz="40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/>
            </a:r>
            <a:br>
              <a:rPr lang="cs-CZ" sz="8000" dirty="0"/>
            </a:br>
            <a:endParaRPr lang="cs-CZ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9">
            <a:extLst>
              <a:ext uri="{FF2B5EF4-FFF2-40B4-BE49-F238E27FC236}">
                <a16:creationId xmlns="" xmlns:a16="http://schemas.microsoft.com/office/drawing/2014/main" id="{35B80849-0A9B-1A8D-D1DA-23CB94962FAB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4296" y="2057400"/>
            <a:ext cx="0" cy="2743200"/>
          </a:xfrm>
          <a:prstGeom prst="straightConnector1">
            <a:avLst/>
          </a:prstGeom>
          <a:noFill/>
          <a:ln w="15873" cap="flat">
            <a:solidFill>
              <a:srgbClr val="FFFFFF"/>
            </a:solidFill>
            <a:prstDash val="solid"/>
            <a:miter/>
          </a:ln>
        </p:spPr>
      </p:cxnSp>
      <p:sp>
        <p:nvSpPr>
          <p:cNvPr id="5" name="Zástupný obsah 2">
            <a:extLst>
              <a:ext uri="{FF2B5EF4-FFF2-40B4-BE49-F238E27FC236}">
                <a16:creationId xmlns="" xmlns:a16="http://schemas.microsoft.com/office/drawing/2014/main" id="{2E05E081-7FBD-4380-D903-4B1D41B46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46845" y="963878"/>
            <a:ext cx="7103197" cy="4930243"/>
          </a:xfrm>
        </p:spPr>
        <p:txBody>
          <a:bodyPr anchor="ctr">
            <a:normAutofit lnSpcReduction="10000"/>
          </a:bodyPr>
          <a:lstStyle/>
          <a:p>
            <a:pPr marL="0" lvl="0" indent="0">
              <a:buNone/>
            </a:pP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Práce s člověkem zaměřená na převzetí odpovědnosti a změnu jeho chování.</a:t>
            </a:r>
          </a:p>
          <a:p>
            <a:pPr marL="0" lvl="0" indent="0">
              <a:buNone/>
            </a:pPr>
            <a:endParaRPr lang="cs-CZ" sz="2400" b="1" dirty="0" smtClean="0">
              <a:solidFill>
                <a:schemeClr val="bg1"/>
              </a:solidFill>
              <a:latin typeface="+mn-lt"/>
            </a:endParaRPr>
          </a:p>
          <a:p>
            <a:pPr marL="0" lvl="0" indent="0">
              <a:buNone/>
            </a:pPr>
            <a:endParaRPr lang="cs-CZ" sz="2400" b="1" dirty="0">
              <a:solidFill>
                <a:schemeClr val="bg1"/>
              </a:solidFill>
              <a:latin typeface="+mn-lt"/>
            </a:endParaRPr>
          </a:p>
          <a:p>
            <a:pPr marL="0" lvl="0" indent="0">
              <a:buNone/>
            </a:pP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Principy</a:t>
            </a:r>
          </a:p>
          <a:p>
            <a:pPr lvl="0">
              <a:buFontTx/>
              <a:buChar char="-"/>
            </a:pP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multioborová a </a:t>
            </a:r>
            <a:r>
              <a:rPr lang="cs-CZ" sz="2400" b="1" dirty="0" err="1" smtClean="0">
                <a:solidFill>
                  <a:schemeClr val="bg1"/>
                </a:solidFill>
                <a:latin typeface="+mn-lt"/>
              </a:rPr>
              <a:t>multiinstitucionální</a:t>
            </a: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 spolupráce,</a:t>
            </a:r>
          </a:p>
          <a:p>
            <a:pPr lvl="0">
              <a:buFontTx/>
              <a:buChar char="-"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e</a:t>
            </a: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vidence-</a:t>
            </a:r>
            <a:r>
              <a:rPr lang="cs-CZ" sz="2400" b="1" dirty="0" err="1" smtClean="0">
                <a:solidFill>
                  <a:schemeClr val="bg1"/>
                </a:solidFill>
                <a:latin typeface="+mn-lt"/>
              </a:rPr>
              <a:t>based</a:t>
            </a: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 přístup,</a:t>
            </a:r>
          </a:p>
          <a:p>
            <a:pPr lvl="0">
              <a:buFontTx/>
              <a:buChar char="-"/>
            </a:pPr>
            <a:r>
              <a:rPr lang="cs-CZ" sz="2400" b="1" dirty="0">
                <a:solidFill>
                  <a:schemeClr val="bg1"/>
                </a:solidFill>
                <a:latin typeface="+mn-lt"/>
              </a:rPr>
              <a:t>t</a:t>
            </a: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rauma zohledňující přístup,</a:t>
            </a:r>
          </a:p>
          <a:p>
            <a:pPr marL="0" lvl="0" indent="0">
              <a:buNone/>
            </a:pPr>
            <a:endParaRPr lang="cs-CZ" sz="2400" b="1" dirty="0" smtClean="0">
              <a:solidFill>
                <a:schemeClr val="bg1"/>
              </a:solidFill>
              <a:latin typeface="+mn-lt"/>
            </a:endParaRPr>
          </a:p>
          <a:p>
            <a:pPr marL="0" lvl="0" indent="0">
              <a:buNone/>
            </a:pPr>
            <a:r>
              <a:rPr lang="cs-CZ" sz="2400" b="1" dirty="0" smtClean="0">
                <a:solidFill>
                  <a:schemeClr val="bg1"/>
                </a:solidFill>
                <a:latin typeface="+mn-lt"/>
              </a:rPr>
              <a:t>… a to jak při teoretickém nastavování procesů a tvorbě nástrojů, tak i při projednávání konkrétního případu.</a:t>
            </a:r>
            <a:endParaRPr lang="cs-CZ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788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138C25F0-BA6B-D99E-5729-605533CC90D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val 9">
            <a:extLst>
              <a:ext uri="{FF2B5EF4-FFF2-40B4-BE49-F238E27FC236}">
                <a16:creationId xmlns="" xmlns:a16="http://schemas.microsoft.com/office/drawing/2014/main" id="{9560DAF9-A9F1-41E5-8EBA-2D797A1D7B00}"/>
              </a:ext>
            </a:extLst>
          </p:cNvPr>
          <p:cNvSpPr>
            <a:spLocks noMove="1" noResize="1"/>
          </p:cNvSpPr>
          <p:nvPr/>
        </p:nvSpPr>
        <p:spPr>
          <a:xfrm>
            <a:off x="888394" y="1040834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11">
            <a:extLst>
              <a:ext uri="{FF2B5EF4-FFF2-40B4-BE49-F238E27FC236}">
                <a16:creationId xmlns="" xmlns:a16="http://schemas.microsoft.com/office/drawing/2014/main" id="{88A3CEFF-7700-E905-D147-EE35D5F05867}"/>
              </a:ext>
            </a:extLst>
          </p:cNvPr>
          <p:cNvSpPr>
            <a:spLocks noMove="1" noResize="1"/>
          </p:cNvSpPr>
          <p:nvPr/>
        </p:nvSpPr>
        <p:spPr>
          <a:xfrm>
            <a:off x="879415" y="102960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70AD47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13">
            <a:extLst>
              <a:ext uri="{FF2B5EF4-FFF2-40B4-BE49-F238E27FC236}">
                <a16:creationId xmlns="" xmlns:a16="http://schemas.microsoft.com/office/drawing/2014/main" id="{FB92B49C-2E96-0B10-51D6-02E43033734D}"/>
              </a:ext>
            </a:extLst>
          </p:cNvPr>
          <p:cNvSpPr>
            <a:spLocks noMove="1" noResize="1"/>
          </p:cNvSpPr>
          <p:nvPr/>
        </p:nvSpPr>
        <p:spPr>
          <a:xfrm>
            <a:off x="739959" y="934855"/>
            <a:ext cx="4754944" cy="475494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000000"/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62F38957-38FF-3232-8BAE-99E75AF125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4672" y="1877491"/>
            <a:ext cx="4544568" cy="3215368"/>
          </a:xfrm>
        </p:spPr>
        <p:txBody>
          <a:bodyPr anchorCtr="1"/>
          <a:lstStyle/>
          <a:p>
            <a:pPr lvl="0" algn="ctr"/>
            <a:r>
              <a:rPr lang="cs-CZ" dirty="0" smtClean="0">
                <a:solidFill>
                  <a:srgbClr val="FFFFFF"/>
                </a:solidFill>
              </a:rPr>
              <a:t>Průběh projednání případu</a:t>
            </a:r>
            <a:endParaRPr lang="cs-CZ" dirty="0">
              <a:solidFill>
                <a:srgbClr val="FFFFFF"/>
              </a:solidFill>
            </a:endParaRPr>
          </a:p>
        </p:txBody>
      </p:sp>
      <p:grpSp>
        <p:nvGrpSpPr>
          <p:cNvPr id="7" name="Group 15">
            <a:extLst>
              <a:ext uri="{FF2B5EF4-FFF2-40B4-BE49-F238E27FC236}">
                <a16:creationId xmlns="" xmlns:a16="http://schemas.microsoft.com/office/drawing/2014/main" id="{B6F4BAA4-8E1A-4668-F0D9-4517270EBBF2}"/>
              </a:ext>
            </a:extLst>
          </p:cNvPr>
          <p:cNvGrpSpPr/>
          <p:nvPr/>
        </p:nvGrpSpPr>
        <p:grpSpPr>
          <a:xfrm>
            <a:off x="0" y="377894"/>
            <a:ext cx="1861855" cy="717511"/>
            <a:chOff x="0" y="377894"/>
            <a:chExt cx="1861855" cy="717511"/>
          </a:xfrm>
        </p:grpSpPr>
        <p:sp>
          <p:nvSpPr>
            <p:cNvPr id="8" name="Freeform: Shape 16">
              <a:extLst>
                <a:ext uri="{FF2B5EF4-FFF2-40B4-BE49-F238E27FC236}">
                  <a16:creationId xmlns="" xmlns:a16="http://schemas.microsoft.com/office/drawing/2014/main" id="{F0A38DED-12F5-7641-E08F-EE16CC8B4B35}"/>
                </a:ext>
              </a:extLst>
            </p:cNvPr>
            <p:cNvSpPr/>
            <p:nvPr/>
          </p:nvSpPr>
          <p:spPr>
            <a:xfrm>
              <a:off x="0" y="377894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7963"/>
                <a:gd name="f19" fmla="val 39017"/>
                <a:gd name="f20" fmla="val 219283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7963 f28 1"/>
                <a:gd name="f46" fmla="*/ 39017 f28 1"/>
                <a:gd name="f47" fmla="*/ 277779 f28 1"/>
                <a:gd name="f48" fmla="*/ 0 f29 1"/>
                <a:gd name="f49" fmla="*/ 219283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7">
              <a:extLst>
                <a:ext uri="{FF2B5EF4-FFF2-40B4-BE49-F238E27FC236}">
                  <a16:creationId xmlns="" xmlns:a16="http://schemas.microsoft.com/office/drawing/2014/main" id="{AD7C1E87-12EE-8C7E-ADA1-4E7706525F7F}"/>
                </a:ext>
              </a:extLst>
            </p:cNvPr>
            <p:cNvSpPr/>
            <p:nvPr/>
          </p:nvSpPr>
          <p:spPr>
            <a:xfrm>
              <a:off x="0" y="817629"/>
              <a:ext cx="1861855" cy="2777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61854"/>
                <a:gd name="f7" fmla="val 277779"/>
                <a:gd name="f8" fmla="val 180458"/>
                <a:gd name="f9" fmla="val 419222"/>
                <a:gd name="f10" fmla="val 238761"/>
                <a:gd name="f11" fmla="val 657984"/>
                <a:gd name="f12" fmla="val 896745"/>
                <a:gd name="f13" fmla="val 1135754"/>
                <a:gd name="f14" fmla="val 1374516"/>
                <a:gd name="f15" fmla="val 1613277"/>
                <a:gd name="f16" fmla="val 248577"/>
                <a:gd name="f17" fmla="val 1842470"/>
                <a:gd name="f18" fmla="val 268208"/>
                <a:gd name="f19" fmla="val 39017"/>
                <a:gd name="f20" fmla="val 219475"/>
                <a:gd name="f21" fmla="+- 0 0 -90"/>
                <a:gd name="f22" fmla="*/ f3 1 1861854"/>
                <a:gd name="f23" fmla="*/ f4 1 277779"/>
                <a:gd name="f24" fmla="val f5"/>
                <a:gd name="f25" fmla="val f6"/>
                <a:gd name="f26" fmla="val f7"/>
                <a:gd name="f27" fmla="*/ f21 f0 1"/>
                <a:gd name="f28" fmla="+- f26 0 f24"/>
                <a:gd name="f29" fmla="+- f25 0 f24"/>
                <a:gd name="f30" fmla="*/ f27 1 f2"/>
                <a:gd name="f31" fmla="*/ f29 1 1861854"/>
                <a:gd name="f32" fmla="*/ f28 1 277779"/>
                <a:gd name="f33" fmla="*/ 180458 f29 1"/>
                <a:gd name="f34" fmla="*/ 0 f28 1"/>
                <a:gd name="f35" fmla="*/ 419222 f29 1"/>
                <a:gd name="f36" fmla="*/ 238761 f28 1"/>
                <a:gd name="f37" fmla="*/ 657984 f29 1"/>
                <a:gd name="f38" fmla="*/ 896745 f29 1"/>
                <a:gd name="f39" fmla="*/ 1135754 f29 1"/>
                <a:gd name="f40" fmla="*/ 1374516 f29 1"/>
                <a:gd name="f41" fmla="*/ 1613277 f29 1"/>
                <a:gd name="f42" fmla="*/ 1861854 f29 1"/>
                <a:gd name="f43" fmla="*/ 248577 f28 1"/>
                <a:gd name="f44" fmla="*/ 1842470 f29 1"/>
                <a:gd name="f45" fmla="*/ 268208 f28 1"/>
                <a:gd name="f46" fmla="*/ 39017 f28 1"/>
                <a:gd name="f47" fmla="*/ 277779 f28 1"/>
                <a:gd name="f48" fmla="*/ 0 f29 1"/>
                <a:gd name="f49" fmla="*/ 219475 f28 1"/>
                <a:gd name="f50" fmla="*/ 180458 f28 1"/>
                <a:gd name="f51" fmla="+- f30 0 f1"/>
                <a:gd name="f52" fmla="*/ f33 1 1861854"/>
                <a:gd name="f53" fmla="*/ f34 1 277779"/>
                <a:gd name="f54" fmla="*/ f35 1 1861854"/>
                <a:gd name="f55" fmla="*/ f36 1 277779"/>
                <a:gd name="f56" fmla="*/ f37 1 1861854"/>
                <a:gd name="f57" fmla="*/ f38 1 1861854"/>
                <a:gd name="f58" fmla="*/ f39 1 1861854"/>
                <a:gd name="f59" fmla="*/ f40 1 1861854"/>
                <a:gd name="f60" fmla="*/ f41 1 1861854"/>
                <a:gd name="f61" fmla="*/ f42 1 1861854"/>
                <a:gd name="f62" fmla="*/ f43 1 277779"/>
                <a:gd name="f63" fmla="*/ f44 1 1861854"/>
                <a:gd name="f64" fmla="*/ f45 1 277779"/>
                <a:gd name="f65" fmla="*/ f46 1 277779"/>
                <a:gd name="f66" fmla="*/ f47 1 277779"/>
                <a:gd name="f67" fmla="*/ f48 1 1861854"/>
                <a:gd name="f68" fmla="*/ f49 1 277779"/>
                <a:gd name="f69" fmla="*/ f50 1 277779"/>
                <a:gd name="f70" fmla="*/ f24 1 f31"/>
                <a:gd name="f71" fmla="*/ f25 1 f31"/>
                <a:gd name="f72" fmla="*/ f24 1 f32"/>
                <a:gd name="f73" fmla="*/ f26 1 f32"/>
                <a:gd name="f74" fmla="*/ f52 1 f31"/>
                <a:gd name="f75" fmla="*/ f53 1 f32"/>
                <a:gd name="f76" fmla="*/ f54 1 f31"/>
                <a:gd name="f77" fmla="*/ f55 1 f32"/>
                <a:gd name="f78" fmla="*/ f56 1 f31"/>
                <a:gd name="f79" fmla="*/ f57 1 f31"/>
                <a:gd name="f80" fmla="*/ f58 1 f31"/>
                <a:gd name="f81" fmla="*/ f59 1 f31"/>
                <a:gd name="f82" fmla="*/ f60 1 f31"/>
                <a:gd name="f83" fmla="*/ f61 1 f31"/>
                <a:gd name="f84" fmla="*/ f62 1 f32"/>
                <a:gd name="f85" fmla="*/ f63 1 f31"/>
                <a:gd name="f86" fmla="*/ f64 1 f32"/>
                <a:gd name="f87" fmla="*/ f65 1 f32"/>
                <a:gd name="f88" fmla="*/ f66 1 f32"/>
                <a:gd name="f89" fmla="*/ f67 1 f31"/>
                <a:gd name="f90" fmla="*/ f68 1 f32"/>
                <a:gd name="f91" fmla="*/ f69 1 f32"/>
                <a:gd name="f92" fmla="*/ f70 f22 1"/>
                <a:gd name="f93" fmla="*/ f71 f22 1"/>
                <a:gd name="f94" fmla="*/ f73 f23 1"/>
                <a:gd name="f95" fmla="*/ f72 f23 1"/>
                <a:gd name="f96" fmla="*/ f74 f22 1"/>
                <a:gd name="f97" fmla="*/ f75 f23 1"/>
                <a:gd name="f98" fmla="*/ f76 f22 1"/>
                <a:gd name="f99" fmla="*/ f77 f23 1"/>
                <a:gd name="f100" fmla="*/ f78 f22 1"/>
                <a:gd name="f101" fmla="*/ f79 f22 1"/>
                <a:gd name="f102" fmla="*/ f80 f22 1"/>
                <a:gd name="f103" fmla="*/ f81 f22 1"/>
                <a:gd name="f104" fmla="*/ f82 f22 1"/>
                <a:gd name="f105" fmla="*/ f83 f22 1"/>
                <a:gd name="f106" fmla="*/ f84 f23 1"/>
                <a:gd name="f107" fmla="*/ f85 f22 1"/>
                <a:gd name="f108" fmla="*/ f86 f23 1"/>
                <a:gd name="f109" fmla="*/ f87 f23 1"/>
                <a:gd name="f110" fmla="*/ f88 f23 1"/>
                <a:gd name="f111" fmla="*/ f89 f22 1"/>
                <a:gd name="f112" fmla="*/ f90 f23 1"/>
                <a:gd name="f113" fmla="*/ f91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1">
                  <a:pos x="f96" y="f97"/>
                </a:cxn>
                <a:cxn ang="f51">
                  <a:pos x="f98" y="f99"/>
                </a:cxn>
                <a:cxn ang="f51">
                  <a:pos x="f100" y="f97"/>
                </a:cxn>
                <a:cxn ang="f51">
                  <a:pos x="f101" y="f99"/>
                </a:cxn>
                <a:cxn ang="f51">
                  <a:pos x="f102" y="f97"/>
                </a:cxn>
                <a:cxn ang="f51">
                  <a:pos x="f103" y="f99"/>
                </a:cxn>
                <a:cxn ang="f51">
                  <a:pos x="f104" y="f97"/>
                </a:cxn>
                <a:cxn ang="f51">
                  <a:pos x="f105" y="f106"/>
                </a:cxn>
                <a:cxn ang="f51">
                  <a:pos x="f107" y="f108"/>
                </a:cxn>
                <a:cxn ang="f51">
                  <a:pos x="f104" y="f109"/>
                </a:cxn>
                <a:cxn ang="f51">
                  <a:pos x="f103" y="f110"/>
                </a:cxn>
                <a:cxn ang="f51">
                  <a:pos x="f102" y="f109"/>
                </a:cxn>
                <a:cxn ang="f51">
                  <a:pos x="f101" y="f110"/>
                </a:cxn>
                <a:cxn ang="f51">
                  <a:pos x="f100" y="f109"/>
                </a:cxn>
                <a:cxn ang="f51">
                  <a:pos x="f98" y="f110"/>
                </a:cxn>
                <a:cxn ang="f51">
                  <a:pos x="f96" y="f109"/>
                </a:cxn>
                <a:cxn ang="f51">
                  <a:pos x="f111" y="f112"/>
                </a:cxn>
                <a:cxn ang="f51">
                  <a:pos x="f111" y="f113"/>
                </a:cxn>
              </a:cxnLst>
              <a:rect l="f92" t="f95" r="f93" b="f94"/>
              <a:pathLst>
                <a:path w="1861854" h="277779">
                  <a:moveTo>
                    <a:pt x="f8" y="f5"/>
                  </a:moveTo>
                  <a:lnTo>
                    <a:pt x="f9" y="f10"/>
                  </a:lnTo>
                  <a:lnTo>
                    <a:pt x="f11" y="f5"/>
                  </a:lnTo>
                  <a:lnTo>
                    <a:pt x="f12" y="f10"/>
                  </a:lnTo>
                  <a:lnTo>
                    <a:pt x="f13" y="f5"/>
                  </a:lnTo>
                  <a:lnTo>
                    <a:pt x="f14" y="f10"/>
                  </a:lnTo>
                  <a:lnTo>
                    <a:pt x="f15" y="f5"/>
                  </a:lnTo>
                  <a:lnTo>
                    <a:pt x="f6" y="f16"/>
                  </a:lnTo>
                  <a:lnTo>
                    <a:pt x="f17" y="f18"/>
                  </a:lnTo>
                  <a:lnTo>
                    <a:pt x="f15" y="f19"/>
                  </a:lnTo>
                  <a:lnTo>
                    <a:pt x="f14" y="f7"/>
                  </a:lnTo>
                  <a:lnTo>
                    <a:pt x="f13" y="f19"/>
                  </a:lnTo>
                  <a:lnTo>
                    <a:pt x="f12" y="f7"/>
                  </a:lnTo>
                  <a:lnTo>
                    <a:pt x="f11" y="f19"/>
                  </a:lnTo>
                  <a:lnTo>
                    <a:pt x="f9" y="f7"/>
                  </a:lnTo>
                  <a:lnTo>
                    <a:pt x="f8" y="f19"/>
                  </a:lnTo>
                  <a:lnTo>
                    <a:pt x="f5" y="f20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" name="Graphic 212">
            <a:extLst>
              <a:ext uri="{FF2B5EF4-FFF2-40B4-BE49-F238E27FC236}">
                <a16:creationId xmlns="" xmlns:a16="http://schemas.microsoft.com/office/drawing/2014/main" id="{CAD8BF7E-4805-167D-3A22-6D839298F0E0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Graphic 212">
            <a:extLst>
              <a:ext uri="{FF2B5EF4-FFF2-40B4-BE49-F238E27FC236}">
                <a16:creationId xmlns="" xmlns:a16="http://schemas.microsoft.com/office/drawing/2014/main" id="{B079A408-0F17-E2CA-800C-EA06C43030AA}"/>
              </a:ext>
            </a:extLst>
          </p:cNvPr>
          <p:cNvSpPr>
            <a:spLocks noMove="1" noResize="1"/>
          </p:cNvSpPr>
          <p:nvPr/>
        </p:nvSpPr>
        <p:spPr>
          <a:xfrm>
            <a:off x="4588523" y="457812"/>
            <a:ext cx="914564" cy="9145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07148"/>
              <a:gd name="f7" fmla="val 403574"/>
              <a:gd name="f8" fmla="val 180689"/>
              <a:gd name="f9" fmla="val 626459"/>
              <a:gd name="f10" fmla="val 807149"/>
              <a:gd name="f11" fmla="val 667988"/>
              <a:gd name="f12" fmla="val 257556"/>
              <a:gd name="f13" fmla="val 139160"/>
              <a:gd name="f14" fmla="val 549593"/>
              <a:gd name="f15" fmla="+- 0 0 -90"/>
              <a:gd name="f16" fmla="*/ f3 1 807148"/>
              <a:gd name="f17" fmla="*/ f4 1 807148"/>
              <a:gd name="f18" fmla="val f5"/>
              <a:gd name="f19" fmla="val f6"/>
              <a:gd name="f20" fmla="*/ f15 f0 1"/>
              <a:gd name="f21" fmla="+- f19 0 f18"/>
              <a:gd name="f22" fmla="*/ f20 1 f2"/>
              <a:gd name="f23" fmla="*/ f21 1 807148"/>
              <a:gd name="f24" fmla="*/ 403574 f21 1"/>
              <a:gd name="f25" fmla="*/ 0 f21 1"/>
              <a:gd name="f26" fmla="*/ 807149 f21 1"/>
              <a:gd name="f27" fmla="*/ 667988 f21 1"/>
              <a:gd name="f28" fmla="*/ 139160 f21 1"/>
              <a:gd name="f29" fmla="+- f22 0 f1"/>
              <a:gd name="f30" fmla="*/ f24 1 807148"/>
              <a:gd name="f31" fmla="*/ f25 1 807148"/>
              <a:gd name="f32" fmla="*/ f26 1 807148"/>
              <a:gd name="f33" fmla="*/ f27 1 807148"/>
              <a:gd name="f34" fmla="*/ f28 1 807148"/>
              <a:gd name="f35" fmla="*/ f18 1 f23"/>
              <a:gd name="f36" fmla="*/ f19 1 f23"/>
              <a:gd name="f37" fmla="*/ f30 1 f23"/>
              <a:gd name="f38" fmla="*/ f31 1 f23"/>
              <a:gd name="f39" fmla="*/ f32 1 f23"/>
              <a:gd name="f40" fmla="*/ f33 1 f23"/>
              <a:gd name="f41" fmla="*/ f34 1 f23"/>
              <a:gd name="f42" fmla="*/ f35 f16 1"/>
              <a:gd name="f43" fmla="*/ f36 f16 1"/>
              <a:gd name="f44" fmla="*/ f36 f17 1"/>
              <a:gd name="f45" fmla="*/ f35 f17 1"/>
              <a:gd name="f46" fmla="*/ f37 f16 1"/>
              <a:gd name="f47" fmla="*/ f38 f17 1"/>
              <a:gd name="f48" fmla="*/ f38 f16 1"/>
              <a:gd name="f49" fmla="*/ f37 f17 1"/>
              <a:gd name="f50" fmla="*/ f39 f17 1"/>
              <a:gd name="f51" fmla="*/ f39 f16 1"/>
              <a:gd name="f52" fmla="*/ f40 f17 1"/>
              <a:gd name="f53" fmla="*/ f41 f16 1"/>
              <a:gd name="f54" fmla="*/ f41 f17 1"/>
              <a:gd name="f55" fmla="*/ f40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46" y="f47"/>
              </a:cxn>
              <a:cxn ang="f29">
                <a:pos x="f48" y="f49"/>
              </a:cxn>
              <a:cxn ang="f29">
                <a:pos x="f46" y="f50"/>
              </a:cxn>
              <a:cxn ang="f29">
                <a:pos x="f51" y="f49"/>
              </a:cxn>
              <a:cxn ang="f29">
                <a:pos x="f46" y="f47"/>
              </a:cxn>
              <a:cxn ang="f29">
                <a:pos x="f46" y="f52"/>
              </a:cxn>
              <a:cxn ang="f29">
                <a:pos x="f53" y="f49"/>
              </a:cxn>
              <a:cxn ang="f29">
                <a:pos x="f46" y="f54"/>
              </a:cxn>
              <a:cxn ang="f29">
                <a:pos x="f55" y="f49"/>
              </a:cxn>
              <a:cxn ang="f29">
                <a:pos x="f46" y="f52"/>
              </a:cxn>
            </a:cxnLst>
            <a:rect l="f42" t="f45" r="f43" b="f44"/>
            <a:pathLst>
              <a:path w="807148" h="807148">
                <a:moveTo>
                  <a:pt x="f7" y="f5"/>
                </a:moveTo>
                <a:cubicBezTo>
                  <a:pt x="f8" y="f5"/>
                  <a:pt x="f5" y="f8"/>
                  <a:pt x="f5" y="f7"/>
                </a:cubicBezTo>
                <a:cubicBezTo>
                  <a:pt x="f5" y="f9"/>
                  <a:pt x="f8" y="f10"/>
                  <a:pt x="f7" y="f10"/>
                </a:cubicBezTo>
                <a:cubicBezTo>
                  <a:pt x="f9" y="f10"/>
                  <a:pt x="f10" y="f9"/>
                  <a:pt x="f10" y="f7"/>
                </a:cubicBezTo>
                <a:cubicBezTo>
                  <a:pt x="f10" y="f8"/>
                  <a:pt x="f9" y="f5"/>
                  <a:pt x="f7" y="f5"/>
                </a:cubicBezTo>
                <a:close/>
                <a:moveTo>
                  <a:pt x="f7" y="f11"/>
                </a:moveTo>
                <a:cubicBezTo>
                  <a:pt x="f12" y="f11"/>
                  <a:pt x="f13" y="f14"/>
                  <a:pt x="f13" y="f7"/>
                </a:cubicBezTo>
                <a:cubicBezTo>
                  <a:pt x="f13" y="f12"/>
                  <a:pt x="f12" y="f13"/>
                  <a:pt x="f7" y="f13"/>
                </a:cubicBezTo>
                <a:cubicBezTo>
                  <a:pt x="f14" y="f13"/>
                  <a:pt x="f11" y="f12"/>
                  <a:pt x="f11" y="f7"/>
                </a:cubicBezTo>
                <a:cubicBezTo>
                  <a:pt x="f11" y="f14"/>
                  <a:pt x="f14" y="f11"/>
                  <a:pt x="f7" y="f11"/>
                </a:cubicBezTo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23">
            <a:extLst>
              <a:ext uri="{FF2B5EF4-FFF2-40B4-BE49-F238E27FC236}">
                <a16:creationId xmlns="" xmlns:a16="http://schemas.microsoft.com/office/drawing/2014/main" id="{42631836-5ACD-8233-7EA3-D6299A880D0D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28575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25">
            <a:extLst>
              <a:ext uri="{FF2B5EF4-FFF2-40B4-BE49-F238E27FC236}">
                <a16:creationId xmlns="" xmlns:a16="http://schemas.microsoft.com/office/drawing/2014/main" id="{57A200E6-9FE2-5211-19ED-092D954325E8}"/>
              </a:ext>
            </a:extLst>
          </p:cNvPr>
          <p:cNvSpPr>
            <a:spLocks noMove="1" noResize="1"/>
          </p:cNvSpPr>
          <p:nvPr/>
        </p:nvSpPr>
        <p:spPr>
          <a:xfrm>
            <a:off x="642978" y="4946666"/>
            <a:ext cx="319939" cy="31993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ED7D31">
              <a:alpha val="30000"/>
            </a:srgbClr>
          </a:solidFill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ástupný obsah 2">
            <a:extLst>
              <a:ext uri="{FF2B5EF4-FFF2-40B4-BE49-F238E27FC236}">
                <a16:creationId xmlns="" xmlns:a16="http://schemas.microsoft.com/office/drawing/2014/main" id="{899F3AB0-513F-E431-E5B4-9A43088DA9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73815" y="377894"/>
            <a:ext cx="6287121" cy="60686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sz="33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cs-CZ" sz="33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cs-CZ" sz="3300" dirty="0" smtClean="0">
                <a:solidFill>
                  <a:schemeClr val="bg1"/>
                </a:solidFill>
              </a:rPr>
              <a:t>Detekce případu.</a:t>
            </a:r>
          </a:p>
          <a:p>
            <a:pPr marL="514350" indent="-514350">
              <a:buAutoNum type="arabicPeriod"/>
            </a:pPr>
            <a:r>
              <a:rPr lang="cs-CZ" sz="3300" dirty="0" smtClean="0">
                <a:solidFill>
                  <a:schemeClr val="bg1"/>
                </a:solidFill>
              </a:rPr>
              <a:t>Vyhodnocení rizik a potřeb</a:t>
            </a:r>
          </a:p>
          <a:p>
            <a:pPr marL="514350" indent="-514350">
              <a:buAutoNum type="arabicPeriod"/>
            </a:pPr>
            <a:r>
              <a:rPr lang="cs-CZ" sz="3300" dirty="0" smtClean="0">
                <a:solidFill>
                  <a:schemeClr val="bg1"/>
                </a:solidFill>
              </a:rPr>
              <a:t>Volba adekvátního intervenčního programu</a:t>
            </a:r>
          </a:p>
          <a:p>
            <a:pPr marL="514350" indent="-514350">
              <a:buAutoNum type="arabicPeriod"/>
            </a:pPr>
            <a:r>
              <a:rPr lang="cs-CZ" sz="3300" dirty="0" smtClean="0">
                <a:solidFill>
                  <a:schemeClr val="bg1"/>
                </a:solidFill>
              </a:rPr>
              <a:t>Monitoring intervenčního programu</a:t>
            </a:r>
          </a:p>
          <a:p>
            <a:pPr marL="514350" indent="-514350">
              <a:buAutoNum type="arabicPeriod"/>
            </a:pPr>
            <a:r>
              <a:rPr lang="cs-CZ" sz="3300" dirty="0" smtClean="0">
                <a:solidFill>
                  <a:schemeClr val="bg1"/>
                </a:solidFill>
              </a:rPr>
              <a:t>Vyhodnocení intervenčního programu</a:t>
            </a:r>
            <a:endParaRPr lang="cs-CZ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5" name="Graphic 185">
            <a:extLst>
              <a:ext uri="{FF2B5EF4-FFF2-40B4-BE49-F238E27FC236}">
                <a16:creationId xmlns="" xmlns:a16="http://schemas.microsoft.com/office/drawing/2014/main" id="{CDB45782-6874-2267-2DF8-6B7A6E8D885D}"/>
              </a:ext>
            </a:extLst>
          </p:cNvPr>
          <p:cNvGrpSpPr/>
          <p:nvPr/>
        </p:nvGrpSpPr>
        <p:grpSpPr>
          <a:xfrm>
            <a:off x="9812243" y="6139464"/>
            <a:ext cx="1054467" cy="469690"/>
            <a:chOff x="9812243" y="6139464"/>
            <a:chExt cx="1054467" cy="469690"/>
          </a:xfrm>
        </p:grpSpPr>
        <p:sp>
          <p:nvSpPr>
            <p:cNvPr id="16" name="Freeform: Shape 28">
              <a:extLst>
                <a:ext uri="{FF2B5EF4-FFF2-40B4-BE49-F238E27FC236}">
                  <a16:creationId xmlns="" xmlns:a16="http://schemas.microsoft.com/office/drawing/2014/main" id="{E2C07A07-49F0-0CE6-DBE3-C94A1442F4B2}"/>
                </a:ext>
              </a:extLst>
            </p:cNvPr>
            <p:cNvSpPr/>
            <p:nvPr/>
          </p:nvSpPr>
          <p:spPr>
            <a:xfrm>
              <a:off x="981224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29">
              <a:extLst>
                <a:ext uri="{FF2B5EF4-FFF2-40B4-BE49-F238E27FC236}">
                  <a16:creationId xmlns="" xmlns:a16="http://schemas.microsoft.com/office/drawing/2014/main" id="{4AF4906C-274E-A206-1DCD-837A27237BBA}"/>
                </a:ext>
              </a:extLst>
            </p:cNvPr>
            <p:cNvSpPr/>
            <p:nvPr/>
          </p:nvSpPr>
          <p:spPr>
            <a:xfrm>
              <a:off x="9987040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765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765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30">
              <a:extLst>
                <a:ext uri="{FF2B5EF4-FFF2-40B4-BE49-F238E27FC236}">
                  <a16:creationId xmlns="" xmlns:a16="http://schemas.microsoft.com/office/drawing/2014/main" id="{39217214-38BD-BE93-32B8-65F35F24FF1A}"/>
                </a:ext>
              </a:extLst>
            </p:cNvPr>
            <p:cNvSpPr/>
            <p:nvPr/>
          </p:nvSpPr>
          <p:spPr>
            <a:xfrm>
              <a:off x="10161836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: Shape 31">
              <a:extLst>
                <a:ext uri="{FF2B5EF4-FFF2-40B4-BE49-F238E27FC236}">
                  <a16:creationId xmlns="" xmlns:a16="http://schemas.microsoft.com/office/drawing/2014/main" id="{D957F92C-E210-5589-CC47-306598EF35F9}"/>
                </a:ext>
              </a:extLst>
            </p:cNvPr>
            <p:cNvSpPr/>
            <p:nvPr/>
          </p:nvSpPr>
          <p:spPr>
            <a:xfrm>
              <a:off x="10336633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32">
              <a:extLst>
                <a:ext uri="{FF2B5EF4-FFF2-40B4-BE49-F238E27FC236}">
                  <a16:creationId xmlns="" xmlns:a16="http://schemas.microsoft.com/office/drawing/2014/main" id="{774AE73E-F7A5-C800-2896-C972EE149321}"/>
                </a:ext>
              </a:extLst>
            </p:cNvPr>
            <p:cNvSpPr/>
            <p:nvPr/>
          </p:nvSpPr>
          <p:spPr>
            <a:xfrm>
              <a:off x="10511439" y="6139464"/>
              <a:ext cx="355271" cy="46969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2882"/>
                <a:gd name="f7" fmla="val 268223"/>
                <a:gd name="f8" fmla="val 20669"/>
                <a:gd name="f9" fmla="val 268224"/>
                <a:gd name="f10" fmla="val 182118"/>
                <a:gd name="f11" fmla="val 202883"/>
                <a:gd name="f12" fmla="+- 0 0 -90"/>
                <a:gd name="f13" fmla="*/ f3 1 202882"/>
                <a:gd name="f14" fmla="*/ f4 1 268223"/>
                <a:gd name="f15" fmla="val f5"/>
                <a:gd name="f16" fmla="val f6"/>
                <a:gd name="f17" fmla="val f7"/>
                <a:gd name="f18" fmla="*/ f12 f0 1"/>
                <a:gd name="f19" fmla="+- f17 0 f15"/>
                <a:gd name="f20" fmla="+- f16 0 f15"/>
                <a:gd name="f21" fmla="*/ f18 1 f2"/>
                <a:gd name="f22" fmla="*/ f20 1 202882"/>
                <a:gd name="f23" fmla="*/ f19 1 268223"/>
                <a:gd name="f24" fmla="*/ 20669 f20 1"/>
                <a:gd name="f25" fmla="*/ 268224 f19 1"/>
                <a:gd name="f26" fmla="*/ 0 f20 1"/>
                <a:gd name="f27" fmla="*/ 182118 f20 1"/>
                <a:gd name="f28" fmla="*/ 0 f19 1"/>
                <a:gd name="f29" fmla="*/ 202883 f20 1"/>
                <a:gd name="f30" fmla="+- f21 0 f1"/>
                <a:gd name="f31" fmla="*/ f24 1 202882"/>
                <a:gd name="f32" fmla="*/ f25 1 268223"/>
                <a:gd name="f33" fmla="*/ f26 1 202882"/>
                <a:gd name="f34" fmla="*/ f27 1 202882"/>
                <a:gd name="f35" fmla="*/ f28 1 268223"/>
                <a:gd name="f36" fmla="*/ f29 1 202882"/>
                <a:gd name="f37" fmla="*/ f15 1 f22"/>
                <a:gd name="f38" fmla="*/ f16 1 f22"/>
                <a:gd name="f39" fmla="*/ f15 1 f23"/>
                <a:gd name="f40" fmla="*/ f17 1 f23"/>
                <a:gd name="f41" fmla="*/ f31 1 f22"/>
                <a:gd name="f42" fmla="*/ f32 1 f23"/>
                <a:gd name="f43" fmla="*/ f33 1 f22"/>
                <a:gd name="f44" fmla="*/ f34 1 f22"/>
                <a:gd name="f45" fmla="*/ f35 1 f23"/>
                <a:gd name="f46" fmla="*/ f36 1 f22"/>
                <a:gd name="f47" fmla="*/ f37 f13 1"/>
                <a:gd name="f48" fmla="*/ f38 f13 1"/>
                <a:gd name="f49" fmla="*/ f40 f14 1"/>
                <a:gd name="f50" fmla="*/ f39 f14 1"/>
                <a:gd name="f51" fmla="*/ f41 f13 1"/>
                <a:gd name="f52" fmla="*/ f42 f14 1"/>
                <a:gd name="f53" fmla="*/ f43 f13 1"/>
                <a:gd name="f54" fmla="*/ f44 f13 1"/>
                <a:gd name="f55" fmla="*/ f45 f14 1"/>
                <a:gd name="f56" fmla="*/ f46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1" y="f52"/>
                </a:cxn>
                <a:cxn ang="f30">
                  <a:pos x="f53" y="f52"/>
                </a:cxn>
                <a:cxn ang="f30">
                  <a:pos x="f54" y="f55"/>
                </a:cxn>
                <a:cxn ang="f30">
                  <a:pos x="f56" y="f55"/>
                </a:cxn>
              </a:cxnLst>
              <a:rect l="f47" t="f50" r="f48" b="f49"/>
              <a:pathLst>
                <a:path w="202882" h="268223">
                  <a:moveTo>
                    <a:pt x="f8" y="f9"/>
                  </a:moveTo>
                  <a:lnTo>
                    <a:pt x="f5" y="f9"/>
                  </a:lnTo>
                  <a:lnTo>
                    <a:pt x="f10" y="f5"/>
                  </a:lnTo>
                  <a:lnTo>
                    <a:pt x="f11" y="f5"/>
                  </a:lnTo>
                  <a:close/>
                </a:path>
              </a:pathLst>
            </a:custGeom>
            <a:solidFill>
              <a:srgbClr val="FFFFFF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0" compatLnSpc="1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19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336</Words>
  <Application>Microsoft Office PowerPoint</Application>
  <PresentationFormat>Širokoúhlá obrazovka</PresentationFormat>
  <Paragraphs>71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1_Motiv Office</vt:lpstr>
      <vt:lpstr>    Justiční akademie    PROBLEM-SOLVING JUSTICE: Justice zaměřená na řešení příčin     Praha, 14. – 15. březen 2024     Mgr. Vladimír Polák, Krajský soud v Ústí nad Labem     </vt:lpstr>
      <vt:lpstr>PROBLEM-SOLVING JUSTICE</vt:lpstr>
      <vt:lpstr>    Tradiční výkon soudní moci     </vt:lpstr>
      <vt:lpstr>VÝCHODISKA PROBLEM-SOLVING JUSTICE</vt:lpstr>
      <vt:lpstr>     Na řešení problému zaměřený výkon soudní moci      </vt:lpstr>
      <vt:lpstr>Změna paradigmatu</vt:lpstr>
      <vt:lpstr>   Principy     </vt:lpstr>
      <vt:lpstr>Průběh projednání případu</vt:lpstr>
    </vt:vector>
  </TitlesOfParts>
  <Company>Krajský soud v Ústí nad Labem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Násilí v rodině  mezi trestní a opatrovnickou justicí     Justiční akademie Praha,  4. říjen 2023</dc:title>
  <dc:creator>Polák Vladimír Mgr.</dc:creator>
  <cp:lastModifiedBy>Vladimnír Polák</cp:lastModifiedBy>
  <cp:revision>34</cp:revision>
  <dcterms:created xsi:type="dcterms:W3CDTF">2023-10-04T08:21:39Z</dcterms:created>
  <dcterms:modified xsi:type="dcterms:W3CDTF">2024-03-11T09:14:23Z</dcterms:modified>
</cp:coreProperties>
</file>